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9" r:id="rId5"/>
    <p:sldMasterId id="2147483730" r:id="rId6"/>
    <p:sldMasterId id="2147483731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</p:sldIdLst>
  <p:sldSz cy="5143500" cx="9144000"/>
  <p:notesSz cx="6858000" cy="9144000"/>
  <p:embeddedFontLst>
    <p:embeddedFont>
      <p:font typeface="Open Sans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3BB017F-F13B-4DC8-8B44-9C2E53DF4663}">
  <a:tblStyle styleId="{F3BB017F-F13B-4DC8-8B44-9C2E53DF466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font" Target="fonts/OpenSans-regular.fntdata"/><Relationship Id="rId21" Type="http://schemas.openxmlformats.org/officeDocument/2006/relationships/slide" Target="slides/slide13.xml"/><Relationship Id="rId24" Type="http://schemas.openxmlformats.org/officeDocument/2006/relationships/font" Target="fonts/OpenSans-italic.fntdata"/><Relationship Id="rId23" Type="http://schemas.openxmlformats.org/officeDocument/2006/relationships/font" Target="fonts/OpenSans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5" Type="http://schemas.openxmlformats.org/officeDocument/2006/relationships/font" Target="fonts/OpenSans-boldItalic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e743a977ed_0_4:notes"/>
          <p:cNvSpPr/>
          <p:nvPr>
            <p:ph idx="2" type="sldImg"/>
          </p:nvPr>
        </p:nvSpPr>
        <p:spPr>
          <a:xfrm>
            <a:off x="615950" y="411163"/>
            <a:ext cx="5626200" cy="31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5" name="Google Shape;555;g2e743a977ed_0_4:notes"/>
          <p:cNvSpPr txBox="1"/>
          <p:nvPr>
            <p:ph idx="1" type="body"/>
          </p:nvPr>
        </p:nvSpPr>
        <p:spPr>
          <a:xfrm>
            <a:off x="341881" y="3898382"/>
            <a:ext cx="6170100" cy="45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56" name="Google Shape;556;g2e743a977ed_0_4:notes"/>
          <p:cNvSpPr txBox="1"/>
          <p:nvPr>
            <p:ph idx="12" type="sldNum"/>
          </p:nvPr>
        </p:nvSpPr>
        <p:spPr>
          <a:xfrm>
            <a:off x="1927225" y="867619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2e83cce47ee_0_1778:notes"/>
          <p:cNvSpPr/>
          <p:nvPr>
            <p:ph idx="2" type="sldImg"/>
          </p:nvPr>
        </p:nvSpPr>
        <p:spPr>
          <a:xfrm>
            <a:off x="615950" y="411163"/>
            <a:ext cx="5626200" cy="31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3" name="Google Shape;703;g2e83cce47ee_0_1778:notes"/>
          <p:cNvSpPr txBox="1"/>
          <p:nvPr>
            <p:ph idx="1" type="body"/>
          </p:nvPr>
        </p:nvSpPr>
        <p:spPr>
          <a:xfrm>
            <a:off x="341881" y="3898382"/>
            <a:ext cx="6170100" cy="45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g2e83cce47ee_0_1778:notes"/>
          <p:cNvSpPr txBox="1"/>
          <p:nvPr>
            <p:ph idx="12" type="sldNum"/>
          </p:nvPr>
        </p:nvSpPr>
        <p:spPr>
          <a:xfrm>
            <a:off x="1927225" y="867619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3A9AC"/>
              </a:buClr>
              <a:buSzPts val="10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2e83cce47ee_0_15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2" name="Google Shape;722;g2e83cce47ee_0_1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Open Sans"/>
              <a:buChar char="●"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10133acab8d_0_658:notes"/>
          <p:cNvSpPr txBox="1"/>
          <p:nvPr>
            <p:ph idx="1" type="body"/>
          </p:nvPr>
        </p:nvSpPr>
        <p:spPr>
          <a:xfrm>
            <a:off x="341881" y="3898382"/>
            <a:ext cx="6170100" cy="45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600"/>
              <a:buNone/>
            </a:pPr>
            <a:r>
              <a:t/>
            </a:r>
            <a:endParaRPr/>
          </a:p>
        </p:txBody>
      </p:sp>
      <p:sp>
        <p:nvSpPr>
          <p:cNvPr id="735" name="Google Shape;735;g10133acab8d_0_658:notes"/>
          <p:cNvSpPr/>
          <p:nvPr>
            <p:ph idx="2" type="sldImg"/>
          </p:nvPr>
        </p:nvSpPr>
        <p:spPr>
          <a:xfrm>
            <a:off x="615950" y="411163"/>
            <a:ext cx="5626200" cy="3165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e8a58a1c05_0_4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0" name="Google Shape;740;g2e8a58a1c05_0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e83cce47ee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4" name="Google Shape;564;g2e83cce47e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550" lIns="91100" spcFirstLastPara="1" rIns="91100" wrap="square" tIns="455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2e83cce47ee_0_10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4" name="Google Shape;574;g2e83cce47ee_0_10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2e83cce47ee_0_10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0" name="Google Shape;580;g2e83cce47ee_0_10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e8a58a1c05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g2e8a58a1c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i="0" lang="en" sz="110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Admin Notes: DO NOT REMOVE</a:t>
            </a:r>
            <a:endParaRPr b="0" sz="1100"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b="1" i="0" lang="en" sz="110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Master Presentation Slide</a:t>
            </a:r>
            <a:endParaRPr b="1" i="0" sz="11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Here are some real life examples of how automated verifications from The Work Number help to support employees, like yours, 24/7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When applying for a mortgage: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May reduce rate-lock period and speed up closing for better borrower experience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Auto loans: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When verified by The Work Number</a:t>
            </a:r>
            <a:r>
              <a:rPr baseline="30000" lang="en"/>
              <a:t>Ⓡ</a:t>
            </a:r>
            <a:r>
              <a:rPr lang="en"/>
              <a:t>, auto applicants are 46% more likely to be funded¹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24/7 verification allows a salesperson to verify a customer instantly, even after hours, no pay stubs needed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Government Aid: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Helps millions of applicants demonstrate eligibility for social services programs such as SNAP, TANF, Medicaid, CSE and more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Helps maintain employee privacy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Credit Cards: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When instantly verified by The Work Number, applicants are 34% more likely to be funded. Can assist in helping to approve non-prime (low score or thin credit file) borrowers by verifying income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2e83cce47ee_0_11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0" name="Google Shape;630;g2e83cce47ee_0_1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e83cce47ee_0_13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9" name="Google Shape;649;g2e83cce47ee_0_1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2e83cce47ee_0_11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2" name="Google Shape;672;g2e83cce47ee_0_1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i="1"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e8a58a1c05_0_8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/>
          </a:p>
        </p:txBody>
      </p:sp>
      <p:sp>
        <p:nvSpPr>
          <p:cNvPr id="684" name="Google Shape;684;g2e8a58a1c05_0_8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5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5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5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5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5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5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0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2.png"/><Relationship Id="rId3" Type="http://schemas.openxmlformats.org/officeDocument/2006/relationships/image" Target="../media/image19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Relationship Id="rId3" Type="http://schemas.openxmlformats.org/officeDocument/2006/relationships/image" Target="../media/image19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4.png"/><Relationship Id="rId3" Type="http://schemas.openxmlformats.org/officeDocument/2006/relationships/image" Target="../media/image19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9.png"/><Relationship Id="rId3" Type="http://schemas.openxmlformats.org/officeDocument/2006/relationships/image" Target="../media/image47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5.png"/><Relationship Id="rId3" Type="http://schemas.openxmlformats.org/officeDocument/2006/relationships/image" Target="../media/image19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Relationship Id="rId3" Type="http://schemas.openxmlformats.org/officeDocument/2006/relationships/image" Target="../media/image1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6.png"/><Relationship Id="rId3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0.png"/><Relationship Id="rId3" Type="http://schemas.openxmlformats.org/officeDocument/2006/relationships/image" Target="../media/image28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8.png"/><Relationship Id="rId3" Type="http://schemas.openxmlformats.org/officeDocument/2006/relationships/image" Target="../media/image27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Relationship Id="rId3" Type="http://schemas.openxmlformats.org/officeDocument/2006/relationships/image" Target="../media/image27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9.png"/><Relationship Id="rId3" Type="http://schemas.openxmlformats.org/officeDocument/2006/relationships/image" Target="../media/image27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Relationship Id="rId3" Type="http://schemas.openxmlformats.org/officeDocument/2006/relationships/image" Target="../media/image27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0.png"/><Relationship Id="rId3" Type="http://schemas.openxmlformats.org/officeDocument/2006/relationships/image" Target="../media/image28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8.png"/><Relationship Id="rId3" Type="http://schemas.openxmlformats.org/officeDocument/2006/relationships/image" Target="../media/image27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3.png"/><Relationship Id="rId3" Type="http://schemas.openxmlformats.org/officeDocument/2006/relationships/image" Target="../media/image27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9.png"/><Relationship Id="rId3" Type="http://schemas.openxmlformats.org/officeDocument/2006/relationships/image" Target="../media/image2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3.png"/><Relationship Id="rId3" Type="http://schemas.openxmlformats.org/officeDocument/2006/relationships/image" Target="../media/image27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3.png"/><Relationship Id="rId3" Type="http://schemas.openxmlformats.org/officeDocument/2006/relationships/image" Target="../media/image27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3.png"/><Relationship Id="rId3" Type="http://schemas.openxmlformats.org/officeDocument/2006/relationships/image" Target="../media/image27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2.png"/><Relationship Id="rId3" Type="http://schemas.openxmlformats.org/officeDocument/2006/relationships/image" Target="../media/image55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8.png"/><Relationship Id="rId3" Type="http://schemas.openxmlformats.org/officeDocument/2006/relationships/image" Target="../media/image51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9.png"/><Relationship Id="rId3" Type="http://schemas.openxmlformats.org/officeDocument/2006/relationships/image" Target="../media/image27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9.png"/><Relationship Id="rId3" Type="http://schemas.openxmlformats.org/officeDocument/2006/relationships/image" Target="../media/image27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Relationship Id="rId3" Type="http://schemas.openxmlformats.org/officeDocument/2006/relationships/image" Target="../media/image27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3.png"/><Relationship Id="rId3" Type="http://schemas.openxmlformats.org/officeDocument/2006/relationships/image" Target="../media/image27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4.png"/><Relationship Id="rId3" Type="http://schemas.openxmlformats.org/officeDocument/2006/relationships/image" Target="../media/image2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4.png"/><Relationship Id="rId3" Type="http://schemas.openxmlformats.org/officeDocument/2006/relationships/image" Target="../media/image27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2.png"/><Relationship Id="rId3" Type="http://schemas.openxmlformats.org/officeDocument/2006/relationships/image" Target="../media/image27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7.png"/><Relationship Id="rId3" Type="http://schemas.openxmlformats.org/officeDocument/2006/relationships/image" Target="../media/image27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7.png"/><Relationship Id="rId3" Type="http://schemas.openxmlformats.org/officeDocument/2006/relationships/image" Target="../media/image27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1.png"/><Relationship Id="rId3" Type="http://schemas.openxmlformats.org/officeDocument/2006/relationships/image" Target="../media/image27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0.png"/><Relationship Id="rId3" Type="http://schemas.openxmlformats.org/officeDocument/2006/relationships/image" Target="../media/image27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0.png"/><Relationship Id="rId3" Type="http://schemas.openxmlformats.org/officeDocument/2006/relationships/image" Target="../media/image27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4.png"/><Relationship Id="rId3" Type="http://schemas.openxmlformats.org/officeDocument/2006/relationships/image" Target="../media/image56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3.png"/><Relationship Id="rId3" Type="http://schemas.openxmlformats.org/officeDocument/2006/relationships/image" Target="../media/image56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3.png"/><Relationship Id="rId3" Type="http://schemas.openxmlformats.org/officeDocument/2006/relationships/image" Target="../media/image68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9.png"/><Relationship Id="rId3" Type="http://schemas.openxmlformats.org/officeDocument/2006/relationships/image" Target="../media/image7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_Divider: graphic placeholder">
  <p:cSld name="SECTION_TITLE_AND_DESCRIPTION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0" y="4711800"/>
            <a:ext cx="91440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4"/>
          <p:cNvSpPr/>
          <p:nvPr/>
        </p:nvSpPr>
        <p:spPr>
          <a:xfrm>
            <a:off x="4572000" y="0"/>
            <a:ext cx="4572000" cy="471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4"/>
          <p:cNvSpPr txBox="1"/>
          <p:nvPr>
            <p:ph type="title"/>
          </p:nvPr>
        </p:nvSpPr>
        <p:spPr>
          <a:xfrm>
            <a:off x="448050" y="678375"/>
            <a:ext cx="3854700" cy="2037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4200"/>
              <a:buNone/>
              <a:defRPr sz="4200">
                <a:solidFill>
                  <a:srgbClr val="981E3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4200"/>
              <a:buNone/>
              <a:defRPr sz="4200">
                <a:solidFill>
                  <a:srgbClr val="981E3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4200"/>
              <a:buNone/>
              <a:defRPr sz="4200">
                <a:solidFill>
                  <a:srgbClr val="981E3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4200"/>
              <a:buNone/>
              <a:defRPr sz="4200">
                <a:solidFill>
                  <a:srgbClr val="981E3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4200"/>
              <a:buNone/>
              <a:defRPr sz="4200">
                <a:solidFill>
                  <a:srgbClr val="981E3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4200"/>
              <a:buNone/>
              <a:defRPr sz="4200">
                <a:solidFill>
                  <a:srgbClr val="981E3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4200"/>
              <a:buNone/>
              <a:defRPr sz="4200">
                <a:solidFill>
                  <a:srgbClr val="981E3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4200"/>
              <a:buNone/>
              <a:defRPr sz="4200">
                <a:solidFill>
                  <a:srgbClr val="981E32"/>
                </a:solidFill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448050" y="2803075"/>
            <a:ext cx="38547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8" name="Google Shape;58;p14"/>
          <p:cNvSpPr txBox="1"/>
          <p:nvPr/>
        </p:nvSpPr>
        <p:spPr>
          <a:xfrm>
            <a:off x="859536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5F6A7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9" name="Google Shape;59;p14"/>
          <p:cNvCxnSpPr/>
          <p:nvPr/>
        </p:nvCxnSpPr>
        <p:spPr>
          <a:xfrm>
            <a:off x="7050" y="4711800"/>
            <a:ext cx="9129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0" name="Google Shape;60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1575" y="4864608"/>
            <a:ext cx="914400" cy="17091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6220923" y="4739425"/>
            <a:ext cx="248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PROPRIETARY   |</a:t>
            </a:r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0" l="0" r="32899" t="0"/>
          <a:stretch/>
        </p:blipFill>
        <p:spPr>
          <a:xfrm>
            <a:off x="6653900" y="4810613"/>
            <a:ext cx="1115569" cy="278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Blank: footer">
  <p:cSld name="BLANK_2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/>
        </p:nvSpPr>
        <p:spPr>
          <a:xfrm>
            <a:off x="0" y="4711800"/>
            <a:ext cx="91440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5"/>
          <p:cNvSpPr txBox="1"/>
          <p:nvPr/>
        </p:nvSpPr>
        <p:spPr>
          <a:xfrm>
            <a:off x="859536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5F6A7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6" name="Google Shape;66;p15"/>
          <p:cNvCxnSpPr/>
          <p:nvPr/>
        </p:nvCxnSpPr>
        <p:spPr>
          <a:xfrm>
            <a:off x="7050" y="4711800"/>
            <a:ext cx="9129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67" name="Google Shape;6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1575" y="4864608"/>
            <a:ext cx="914400" cy="17091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6220923" y="4739425"/>
            <a:ext cx="248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PROPRIETARY   |</a:t>
            </a:r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0" l="0" r="32899" t="0"/>
          <a:stretch/>
        </p:blipFill>
        <p:spPr>
          <a:xfrm>
            <a:off x="6653900" y="4810613"/>
            <a:ext cx="1115569" cy="278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_Title: 2-column">
  <p:cSld name="TITLE_AND_TWO_COLUMNS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0" y="4711800"/>
            <a:ext cx="91440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6"/>
          <p:cNvSpPr/>
          <p:nvPr/>
        </p:nvSpPr>
        <p:spPr>
          <a:xfrm>
            <a:off x="0" y="6300"/>
            <a:ext cx="9144000" cy="114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6"/>
          <p:cNvSpPr txBox="1"/>
          <p:nvPr>
            <p:ph type="title"/>
          </p:nvPr>
        </p:nvSpPr>
        <p:spPr>
          <a:xfrm>
            <a:off x="311700" y="52120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  <a:defRPr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ー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1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−"/>
              <a:defRPr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ー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6"/>
          <p:cNvSpPr txBox="1"/>
          <p:nvPr/>
        </p:nvSpPr>
        <p:spPr>
          <a:xfrm>
            <a:off x="859536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5F6A7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7" name="Google Shape;77;p16"/>
          <p:cNvCxnSpPr/>
          <p:nvPr/>
        </p:nvCxnSpPr>
        <p:spPr>
          <a:xfrm>
            <a:off x="7050" y="4711800"/>
            <a:ext cx="9129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1575" y="4864608"/>
            <a:ext cx="914400" cy="17091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6220923" y="4739425"/>
            <a:ext cx="248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PROPRIETARY   |</a:t>
            </a:r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0" l="0" r="32899" t="0"/>
          <a:stretch/>
        </p:blipFill>
        <p:spPr>
          <a:xfrm>
            <a:off x="6653900" y="4810613"/>
            <a:ext cx="1115569" cy="278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Cover">
  <p:cSld name="TITLE_1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/>
        </p:nvSpPr>
        <p:spPr>
          <a:xfrm>
            <a:off x="0" y="4856400"/>
            <a:ext cx="1689900" cy="2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CkEVpbp7dKASKNOIZJZ1WLTQ2lsQQgSn</a:t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7"/>
          <p:cNvSpPr txBox="1"/>
          <p:nvPr>
            <p:ph type="ctrTitle"/>
          </p:nvPr>
        </p:nvSpPr>
        <p:spPr>
          <a:xfrm>
            <a:off x="448056" y="2103975"/>
            <a:ext cx="8520600" cy="161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9pPr>
          </a:lstStyle>
          <a:p/>
        </p:txBody>
      </p:sp>
      <p:pic>
        <p:nvPicPr>
          <p:cNvPr id="84" name="Google Shape;84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0175" y="962575"/>
            <a:ext cx="2603200" cy="4872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7"/>
          <p:cNvSpPr/>
          <p:nvPr/>
        </p:nvSpPr>
        <p:spPr>
          <a:xfrm>
            <a:off x="0" y="3721500"/>
            <a:ext cx="9144000" cy="142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7"/>
          <p:cNvSpPr txBox="1"/>
          <p:nvPr>
            <p:ph idx="1" type="subTitle"/>
          </p:nvPr>
        </p:nvSpPr>
        <p:spPr>
          <a:xfrm>
            <a:off x="448056" y="37215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 b="0" l="0" r="32899" t="0"/>
          <a:stretch/>
        </p:blipFill>
        <p:spPr>
          <a:xfrm>
            <a:off x="5288475" y="752050"/>
            <a:ext cx="3128400" cy="68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_Cover">
  <p:cSld name="CUSTOM_1_1_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/>
        </p:nvSpPr>
        <p:spPr>
          <a:xfrm>
            <a:off x="0" y="4856400"/>
            <a:ext cx="1689900" cy="2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CkEVpbp7dKASKNOIZJZ1WLTQ2lsQQgSn</a:t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8"/>
          <p:cNvSpPr/>
          <p:nvPr/>
        </p:nvSpPr>
        <p:spPr>
          <a:xfrm>
            <a:off x="0" y="0"/>
            <a:ext cx="9144000" cy="5139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2000">
                <a:srgbClr val="FFFFFF">
                  <a:alpha val="0"/>
                </a:srgbClr>
              </a:gs>
              <a:gs pos="100000">
                <a:srgbClr val="000000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8"/>
          <p:cNvSpPr txBox="1"/>
          <p:nvPr>
            <p:ph type="ctrTitle"/>
          </p:nvPr>
        </p:nvSpPr>
        <p:spPr>
          <a:xfrm>
            <a:off x="448056" y="2103975"/>
            <a:ext cx="8520600" cy="161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9pPr>
          </a:lstStyle>
          <a:p/>
        </p:txBody>
      </p:sp>
      <p:sp>
        <p:nvSpPr>
          <p:cNvPr id="92" name="Google Shape;92;p18"/>
          <p:cNvSpPr txBox="1"/>
          <p:nvPr>
            <p:ph idx="1" type="subTitle"/>
          </p:nvPr>
        </p:nvSpPr>
        <p:spPr>
          <a:xfrm>
            <a:off x="448056" y="37215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3400" y="264425"/>
            <a:ext cx="1839550" cy="18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b="0" l="0" r="32899" t="0"/>
          <a:stretch/>
        </p:blipFill>
        <p:spPr>
          <a:xfrm>
            <a:off x="5440875" y="828250"/>
            <a:ext cx="3128400" cy="68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_Cover">
  <p:cSld name="CUSTOM_1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/>
        </p:nvSpPr>
        <p:spPr>
          <a:xfrm>
            <a:off x="0" y="4856400"/>
            <a:ext cx="1689900" cy="28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CkEVpbp7dKASKNOIZJZ1WLTQ2lsQQgSn</a:t>
            </a:r>
            <a:endParaRPr b="0" i="0" sz="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9"/>
          <p:cNvSpPr/>
          <p:nvPr/>
        </p:nvSpPr>
        <p:spPr>
          <a:xfrm>
            <a:off x="0" y="0"/>
            <a:ext cx="9144000" cy="5139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2000">
                <a:srgbClr val="FFFFFF">
                  <a:alpha val="0"/>
                </a:srgbClr>
              </a:gs>
              <a:gs pos="100000">
                <a:srgbClr val="000000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9"/>
          <p:cNvSpPr/>
          <p:nvPr/>
        </p:nvSpPr>
        <p:spPr>
          <a:xfrm>
            <a:off x="0" y="0"/>
            <a:ext cx="9144000" cy="5139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6000">
                <a:srgbClr val="FFFFFF">
                  <a:alpha val="0"/>
                </a:srgbClr>
              </a:gs>
              <a:gs pos="100000">
                <a:srgbClr val="434343"/>
              </a:gs>
            </a:gsLst>
            <a:lin ang="8100019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9"/>
          <p:cNvSpPr txBox="1"/>
          <p:nvPr>
            <p:ph type="ctrTitle"/>
          </p:nvPr>
        </p:nvSpPr>
        <p:spPr>
          <a:xfrm>
            <a:off x="448056" y="2103975"/>
            <a:ext cx="8520600" cy="161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5200"/>
              <a:buNone/>
              <a:defRPr sz="5200">
                <a:solidFill>
                  <a:srgbClr val="981E32"/>
                </a:solidFill>
              </a:defRPr>
            </a:lvl9pPr>
          </a:lstStyle>
          <a:p/>
        </p:txBody>
      </p:sp>
      <p:sp>
        <p:nvSpPr>
          <p:cNvPr id="100" name="Google Shape;100;p19"/>
          <p:cNvSpPr txBox="1"/>
          <p:nvPr>
            <p:ph idx="1" type="subTitle"/>
          </p:nvPr>
        </p:nvSpPr>
        <p:spPr>
          <a:xfrm>
            <a:off x="448056" y="37215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3400" y="264425"/>
            <a:ext cx="1839550" cy="18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b="0" l="0" r="32899" t="0"/>
          <a:stretch/>
        </p:blipFill>
        <p:spPr>
          <a:xfrm>
            <a:off x="5517075" y="828250"/>
            <a:ext cx="3128400" cy="68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_Divider: text only">
  <p:cSld name="SECTION_TITLE_AND_DESCRIPTION_2_1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/>
          <p:nvPr/>
        </p:nvSpPr>
        <p:spPr>
          <a:xfrm>
            <a:off x="0" y="4711800"/>
            <a:ext cx="91440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20"/>
          <p:cNvSpPr/>
          <p:nvPr/>
        </p:nvSpPr>
        <p:spPr>
          <a:xfrm flipH="1" rot="10800000">
            <a:off x="0" y="0"/>
            <a:ext cx="9144000" cy="321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0"/>
          <p:cNvSpPr txBox="1"/>
          <p:nvPr/>
        </p:nvSpPr>
        <p:spPr>
          <a:xfrm>
            <a:off x="311700" y="1582875"/>
            <a:ext cx="8520600" cy="161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rgbClr val="981E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0"/>
          <p:cNvSpPr txBox="1"/>
          <p:nvPr/>
        </p:nvSpPr>
        <p:spPr>
          <a:xfrm>
            <a:off x="311700" y="32004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5F6A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0"/>
          <p:cNvSpPr txBox="1"/>
          <p:nvPr>
            <p:ph idx="1" type="subTitle"/>
          </p:nvPr>
        </p:nvSpPr>
        <p:spPr>
          <a:xfrm>
            <a:off x="448056" y="3200400"/>
            <a:ext cx="82425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9" name="Google Shape;109;p20"/>
          <p:cNvSpPr txBox="1"/>
          <p:nvPr/>
        </p:nvSpPr>
        <p:spPr>
          <a:xfrm>
            <a:off x="859536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1575" y="4864608"/>
            <a:ext cx="914400" cy="1709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20"/>
          <p:cNvCxnSpPr/>
          <p:nvPr/>
        </p:nvCxnSpPr>
        <p:spPr>
          <a:xfrm>
            <a:off x="7050" y="4711800"/>
            <a:ext cx="9129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" name="Google Shape;112;p20"/>
          <p:cNvSpPr txBox="1"/>
          <p:nvPr/>
        </p:nvSpPr>
        <p:spPr>
          <a:xfrm>
            <a:off x="6220923" y="4739425"/>
            <a:ext cx="248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PROPRIETARY   |</a:t>
            </a:r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 rotWithShape="1">
          <a:blip r:embed="rId3">
            <a:alphaModFix/>
          </a:blip>
          <a:srcRect b="0" l="0" r="32899" t="0"/>
          <a:stretch/>
        </p:blipFill>
        <p:spPr>
          <a:xfrm>
            <a:off x="6653900" y="4810613"/>
            <a:ext cx="1115569" cy="27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 rotWithShape="1">
          <a:blip r:embed="rId4">
            <a:alphaModFix/>
          </a:blip>
          <a:srcRect b="16555" l="0" r="0" t="0"/>
          <a:stretch/>
        </p:blipFill>
        <p:spPr>
          <a:xfrm>
            <a:off x="5594200" y="228350"/>
            <a:ext cx="3549799" cy="297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 rotWithShape="1">
          <a:blip r:embed="rId4">
            <a:alphaModFix/>
          </a:blip>
          <a:srcRect b="27087" l="0" r="0" t="0"/>
          <a:stretch/>
        </p:blipFill>
        <p:spPr>
          <a:xfrm>
            <a:off x="5199900" y="1738350"/>
            <a:ext cx="1998500" cy="146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 rotWithShape="1">
          <a:blip r:embed="rId4">
            <a:alphaModFix/>
          </a:blip>
          <a:srcRect b="0" l="0" r="28371" t="0"/>
          <a:stretch/>
        </p:blipFill>
        <p:spPr>
          <a:xfrm>
            <a:off x="8194775" y="592350"/>
            <a:ext cx="949225" cy="13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>
            <p:ph type="title"/>
          </p:nvPr>
        </p:nvSpPr>
        <p:spPr>
          <a:xfrm>
            <a:off x="448056" y="1581912"/>
            <a:ext cx="8242500" cy="161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Main point">
  <p:cSld name="MAIN_POINT_2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0" y="4711800"/>
            <a:ext cx="91440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1"/>
          <p:cNvSpPr txBox="1"/>
          <p:nvPr>
            <p:ph type="title"/>
          </p:nvPr>
        </p:nvSpPr>
        <p:spPr>
          <a:xfrm>
            <a:off x="685800" y="155450"/>
            <a:ext cx="7224600" cy="43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1" name="Google Shape;121;p21"/>
          <p:cNvSpPr txBox="1"/>
          <p:nvPr/>
        </p:nvSpPr>
        <p:spPr>
          <a:xfrm>
            <a:off x="859536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5F6A7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2" name="Google Shape;122;p21"/>
          <p:cNvCxnSpPr/>
          <p:nvPr/>
        </p:nvCxnSpPr>
        <p:spPr>
          <a:xfrm>
            <a:off x="7050" y="4711800"/>
            <a:ext cx="9129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3" name="Google Shape;123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1575" y="4864608"/>
            <a:ext cx="914400" cy="17091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1"/>
          <p:cNvSpPr txBox="1"/>
          <p:nvPr/>
        </p:nvSpPr>
        <p:spPr>
          <a:xfrm>
            <a:off x="6220923" y="4739425"/>
            <a:ext cx="248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CONFIDENTIAL &amp; PROPRIETARY   |</a:t>
            </a:r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 rotWithShape="1">
          <a:blip r:embed="rId3">
            <a:alphaModFix/>
          </a:blip>
          <a:srcRect b="0" l="0" r="32899" t="0"/>
          <a:stretch/>
        </p:blipFill>
        <p:spPr>
          <a:xfrm>
            <a:off x="5891900" y="4810613"/>
            <a:ext cx="1115569" cy="278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Main point">
  <p:cSld name="MAIN_POINT_1_1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/>
          <p:nvPr/>
        </p:nvSpPr>
        <p:spPr>
          <a:xfrm>
            <a:off x="0" y="0"/>
            <a:ext cx="9144000" cy="5139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8000">
                <a:srgbClr val="FFFFFF">
                  <a:alpha val="0"/>
                </a:srgbClr>
              </a:gs>
              <a:gs pos="100000">
                <a:srgbClr val="000000"/>
              </a:gs>
            </a:gsLst>
            <a:lin ang="80993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2"/>
          <p:cNvSpPr/>
          <p:nvPr/>
        </p:nvSpPr>
        <p:spPr>
          <a:xfrm>
            <a:off x="0" y="4711800"/>
            <a:ext cx="91440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2"/>
          <p:cNvSpPr txBox="1"/>
          <p:nvPr>
            <p:ph type="title"/>
          </p:nvPr>
        </p:nvSpPr>
        <p:spPr>
          <a:xfrm>
            <a:off x="685800" y="155450"/>
            <a:ext cx="7224600" cy="43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0" name="Google Shape;130;p22"/>
          <p:cNvSpPr txBox="1"/>
          <p:nvPr/>
        </p:nvSpPr>
        <p:spPr>
          <a:xfrm>
            <a:off x="859536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5F6A7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1" name="Google Shape;131;p22"/>
          <p:cNvCxnSpPr/>
          <p:nvPr/>
        </p:nvCxnSpPr>
        <p:spPr>
          <a:xfrm>
            <a:off x="7050" y="4711800"/>
            <a:ext cx="9129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2" name="Google Shape;13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1575" y="4864608"/>
            <a:ext cx="914400" cy="17091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2"/>
          <p:cNvSpPr txBox="1"/>
          <p:nvPr/>
        </p:nvSpPr>
        <p:spPr>
          <a:xfrm>
            <a:off x="6220923" y="4739425"/>
            <a:ext cx="248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CONFIDENTIAL &amp; PROPRIETARY   |</a:t>
            </a:r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4" name="Google Shape;134;p22"/>
          <p:cNvPicPr preferRelativeResize="0"/>
          <p:nvPr/>
        </p:nvPicPr>
        <p:blipFill rotWithShape="1">
          <a:blip r:embed="rId3">
            <a:alphaModFix/>
          </a:blip>
          <a:srcRect b="0" l="0" r="32899" t="0"/>
          <a:stretch/>
        </p:blipFill>
        <p:spPr>
          <a:xfrm>
            <a:off x="5891900" y="4810613"/>
            <a:ext cx="1115569" cy="278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Blank">
  <p:cSld name="BLANK_1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_Title only">
  <p:cSld name="09_Title only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/>
          <p:nvPr/>
        </p:nvSpPr>
        <p:spPr>
          <a:xfrm>
            <a:off x="-7050" y="0"/>
            <a:ext cx="9144000" cy="1103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4"/>
          <p:cNvSpPr txBox="1"/>
          <p:nvPr>
            <p:ph type="title"/>
          </p:nvPr>
        </p:nvSpPr>
        <p:spPr>
          <a:xfrm>
            <a:off x="397566" y="72418"/>
            <a:ext cx="8366700" cy="9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9142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Title only">
  <p:cSld name="10_Title only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/>
          <p:nvPr/>
        </p:nvSpPr>
        <p:spPr>
          <a:xfrm>
            <a:off x="-7050" y="0"/>
            <a:ext cx="9144000" cy="1103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5"/>
          <p:cNvSpPr txBox="1"/>
          <p:nvPr>
            <p:ph type="title"/>
          </p:nvPr>
        </p:nvSpPr>
        <p:spPr>
          <a:xfrm>
            <a:off x="397566" y="72418"/>
            <a:ext cx="8366700" cy="9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9142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b="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">
  <p:cSld name="TITLE_ONLY_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/>
          <p:nvPr/>
        </p:nvSpPr>
        <p:spPr>
          <a:xfrm>
            <a:off x="0" y="4711800"/>
            <a:ext cx="91440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6"/>
          <p:cNvSpPr/>
          <p:nvPr/>
        </p:nvSpPr>
        <p:spPr>
          <a:xfrm>
            <a:off x="0" y="6300"/>
            <a:ext cx="9144000" cy="114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521208"/>
            <a:ext cx="8520600" cy="572700"/>
          </a:xfrm>
          <a:prstGeom prst="rect">
            <a:avLst/>
          </a:prstGeom>
        </p:spPr>
        <p:txBody>
          <a:bodyPr anchorCtr="0" anchor="b" bIns="91425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6" name="Google Shape;146;p26"/>
          <p:cNvSpPr txBox="1"/>
          <p:nvPr/>
        </p:nvSpPr>
        <p:spPr>
          <a:xfrm>
            <a:off x="859536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7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47" name="Google Shape;147;p26"/>
          <p:cNvCxnSpPr/>
          <p:nvPr/>
        </p:nvCxnSpPr>
        <p:spPr>
          <a:xfrm>
            <a:off x="7050" y="4711800"/>
            <a:ext cx="9129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8" name="Google Shape;14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1575" y="4864608"/>
            <a:ext cx="914400" cy="17091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/>
        </p:nvSpPr>
        <p:spPr>
          <a:xfrm>
            <a:off x="6220923" y="4739425"/>
            <a:ext cx="248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PROPRIETARY   |</a:t>
            </a:r>
            <a:endParaRPr sz="7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0" name="Google Shape;150;p26"/>
          <p:cNvPicPr preferRelativeResize="0"/>
          <p:nvPr/>
        </p:nvPicPr>
        <p:blipFill rotWithShape="1">
          <a:blip r:embed="rId3">
            <a:alphaModFix/>
          </a:blip>
          <a:srcRect b="0" l="0" r="32899" t="0"/>
          <a:stretch/>
        </p:blipFill>
        <p:spPr>
          <a:xfrm>
            <a:off x="6528400" y="4803350"/>
            <a:ext cx="1024127" cy="23504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/>
          <p:nvPr/>
        </p:nvSpPr>
        <p:spPr>
          <a:xfrm>
            <a:off x="397564" y="1276350"/>
            <a:ext cx="8362200" cy="3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rgbClr val="5B6771"/>
              </a:buClr>
              <a:buSzPts val="2400"/>
              <a:buFont typeface="Open Sans"/>
              <a:buChar char="●"/>
            </a:pPr>
            <a:r>
              <a:rPr lang="en" sz="2400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rPr>
              <a:t>First Level</a:t>
            </a:r>
            <a:endParaRPr sz="2400">
              <a:solidFill>
                <a:srgbClr val="5B677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B6771"/>
              </a:buClr>
              <a:buSzPts val="2200"/>
              <a:buFont typeface="Open Sans"/>
              <a:buChar char="○"/>
            </a:pPr>
            <a:r>
              <a:rPr lang="en" sz="2200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rPr>
              <a:t>Second Level</a:t>
            </a:r>
            <a:endParaRPr sz="2200">
              <a:solidFill>
                <a:srgbClr val="5B677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2" marL="13716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B6771"/>
              </a:buClr>
              <a:buSzPts val="2000"/>
              <a:buFont typeface="Open Sans"/>
              <a:buChar char="■"/>
            </a:pPr>
            <a:r>
              <a:rPr lang="en" sz="2000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rPr>
              <a:t>Third Level</a:t>
            </a:r>
            <a:endParaRPr sz="2000">
              <a:solidFill>
                <a:srgbClr val="5B677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3" marL="18288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5B677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rPr>
              <a:t>Fourth Level</a:t>
            </a:r>
            <a:endParaRPr sz="1800">
              <a:solidFill>
                <a:srgbClr val="5B677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_Cover 1">
  <p:cSld name="01_Cover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454026" y="2382050"/>
            <a:ext cx="81675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9142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Open Sans"/>
              <a:buNone/>
              <a:defRPr b="0" sz="3600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4" name="Google Shape;154;p27"/>
          <p:cNvSpPr/>
          <p:nvPr/>
        </p:nvSpPr>
        <p:spPr>
          <a:xfrm>
            <a:off x="0" y="3721500"/>
            <a:ext cx="9144000" cy="142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7"/>
          <p:cNvSpPr txBox="1"/>
          <p:nvPr>
            <p:ph idx="1" type="body"/>
          </p:nvPr>
        </p:nvSpPr>
        <p:spPr>
          <a:xfrm>
            <a:off x="454025" y="3721500"/>
            <a:ext cx="8176500" cy="8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>
            <a:lvl1pPr indent="-22860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280"/>
              <a:buNone/>
              <a:defRPr sz="24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228600" lvl="1" marL="9144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126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156" name="Google Shape;156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0862" y="979993"/>
            <a:ext cx="2593804" cy="484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_Title only 1">
  <p:cSld name="10_Title only 2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8"/>
          <p:cNvSpPr/>
          <p:nvPr/>
        </p:nvSpPr>
        <p:spPr>
          <a:xfrm>
            <a:off x="-7050" y="0"/>
            <a:ext cx="9144000" cy="1103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8"/>
          <p:cNvSpPr txBox="1"/>
          <p:nvPr>
            <p:ph type="title"/>
          </p:nvPr>
        </p:nvSpPr>
        <p:spPr>
          <a:xfrm>
            <a:off x="397566" y="72418"/>
            <a:ext cx="8366700" cy="9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9142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b="0">
                <a:solidFill>
                  <a:schemeClr val="dk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only 1">
  <p:cSld name="9_Title only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0" y="4711800"/>
            <a:ext cx="91440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9"/>
          <p:cNvSpPr/>
          <p:nvPr/>
        </p:nvSpPr>
        <p:spPr>
          <a:xfrm>
            <a:off x="0" y="6300"/>
            <a:ext cx="9144000" cy="114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29"/>
          <p:cNvSpPr txBox="1"/>
          <p:nvPr>
            <p:ph type="title"/>
          </p:nvPr>
        </p:nvSpPr>
        <p:spPr>
          <a:xfrm>
            <a:off x="311700" y="52120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9142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4" name="Google Shape;164;p29"/>
          <p:cNvSpPr txBox="1"/>
          <p:nvPr/>
        </p:nvSpPr>
        <p:spPr>
          <a:xfrm>
            <a:off x="859536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7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65" name="Google Shape;165;p29"/>
          <p:cNvCxnSpPr/>
          <p:nvPr/>
        </p:nvCxnSpPr>
        <p:spPr>
          <a:xfrm>
            <a:off x="7050" y="4711800"/>
            <a:ext cx="9129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6" name="Google Shape;166;p29"/>
          <p:cNvSpPr txBox="1"/>
          <p:nvPr/>
        </p:nvSpPr>
        <p:spPr>
          <a:xfrm>
            <a:off x="6220923" y="4739425"/>
            <a:ext cx="248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lang="en" sz="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</a:t>
            </a:r>
            <a:endParaRPr sz="7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7" name="Google Shape;167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1575" y="4864608"/>
            <a:ext cx="914400" cy="17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9"/>
          <p:cNvPicPr preferRelativeResize="0"/>
          <p:nvPr/>
        </p:nvPicPr>
        <p:blipFill rotWithShape="1">
          <a:blip r:embed="rId3">
            <a:alphaModFix/>
          </a:blip>
          <a:srcRect b="0" l="0" r="32899" t="0"/>
          <a:stretch/>
        </p:blipFill>
        <p:spPr>
          <a:xfrm>
            <a:off x="6653900" y="4810613"/>
            <a:ext cx="1115569" cy="278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Main point 1">
  <p:cSld name="10_Main poin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/>
          <p:nvPr/>
        </p:nvSpPr>
        <p:spPr>
          <a:xfrm>
            <a:off x="0" y="4711800"/>
            <a:ext cx="91440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0"/>
          <p:cNvSpPr txBox="1"/>
          <p:nvPr>
            <p:ph type="title"/>
          </p:nvPr>
        </p:nvSpPr>
        <p:spPr>
          <a:xfrm>
            <a:off x="685800" y="155450"/>
            <a:ext cx="6367800" cy="438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Open Sans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72" name="Google Shape;172;p30"/>
          <p:cNvSpPr txBox="1"/>
          <p:nvPr/>
        </p:nvSpPr>
        <p:spPr>
          <a:xfrm>
            <a:off x="859536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3" name="Google Shape;173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1575" y="4850759"/>
            <a:ext cx="914400" cy="17091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0"/>
          <p:cNvSpPr txBox="1"/>
          <p:nvPr/>
        </p:nvSpPr>
        <p:spPr>
          <a:xfrm>
            <a:off x="6220923" y="4739425"/>
            <a:ext cx="248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</a:t>
            </a:r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75" name="Google Shape;175;p30"/>
          <p:cNvCxnSpPr/>
          <p:nvPr/>
        </p:nvCxnSpPr>
        <p:spPr>
          <a:xfrm>
            <a:off x="0" y="4711800"/>
            <a:ext cx="9144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b" bIns="91425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8" name="Google Shape;178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−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ー"/>
              <a:defRPr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79" name="Google Shape;17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_Title: 1-column 2 1">
  <p:cSld name="TITLE_AND_BODY_1_3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/>
          <p:nvPr/>
        </p:nvSpPr>
        <p:spPr>
          <a:xfrm>
            <a:off x="0" y="4709160"/>
            <a:ext cx="91440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2"/>
          <p:cNvSpPr/>
          <p:nvPr/>
        </p:nvSpPr>
        <p:spPr>
          <a:xfrm>
            <a:off x="0" y="6300"/>
            <a:ext cx="9144000" cy="114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2"/>
          <p:cNvSpPr txBox="1"/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</p:spPr>
        <p:txBody>
          <a:bodyPr anchorCtr="0" anchor="b" bIns="91425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9pPr>
          </a:lstStyle>
          <a:p/>
        </p:txBody>
      </p:sp>
      <p:sp>
        <p:nvSpPr>
          <p:cNvPr id="184" name="Google Shape;184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800"/>
              <a:buChar char="●"/>
              <a:defRPr sz="2400">
                <a:solidFill>
                  <a:srgbClr val="5F6A72"/>
                </a:solidFill>
              </a:defRPr>
            </a:lvl1pPr>
            <a:lvl2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800"/>
              <a:buChar char="−"/>
              <a:defRPr sz="1800">
                <a:solidFill>
                  <a:srgbClr val="5F6A72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■"/>
              <a:defRPr>
                <a:solidFill>
                  <a:srgbClr val="5F6A72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ー"/>
              <a:defRPr sz="1200">
                <a:solidFill>
                  <a:srgbClr val="5F6A72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○"/>
              <a:defRPr i="1" sz="1200">
                <a:solidFill>
                  <a:srgbClr val="5F6A72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■"/>
              <a:defRPr i="1" sz="1200">
                <a:solidFill>
                  <a:srgbClr val="5F6A72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●"/>
              <a:defRPr i="1" sz="1200">
                <a:solidFill>
                  <a:srgbClr val="5F6A72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○"/>
              <a:defRPr i="1" sz="1200">
                <a:solidFill>
                  <a:srgbClr val="5F6A72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■"/>
              <a:defRPr i="1" sz="1200">
                <a:solidFill>
                  <a:srgbClr val="5F6A72"/>
                </a:solidFill>
              </a:defRPr>
            </a:lvl9pPr>
          </a:lstStyle>
          <a:p/>
        </p:txBody>
      </p:sp>
      <p:sp>
        <p:nvSpPr>
          <p:cNvPr id="185" name="Google Shape;185;p32"/>
          <p:cNvSpPr txBox="1"/>
          <p:nvPr/>
        </p:nvSpPr>
        <p:spPr>
          <a:xfrm>
            <a:off x="859536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5F6A72"/>
                </a:solidFill>
              </a:rPr>
              <a:t>‹#›</a:t>
            </a:fld>
            <a:endParaRPr sz="700">
              <a:solidFill>
                <a:schemeClr val="dk2"/>
              </a:solidFill>
            </a:endParaRPr>
          </a:p>
        </p:txBody>
      </p:sp>
      <p:cxnSp>
        <p:nvCxnSpPr>
          <p:cNvPr id="186" name="Google Shape;186;p32"/>
          <p:cNvCxnSpPr/>
          <p:nvPr/>
        </p:nvCxnSpPr>
        <p:spPr>
          <a:xfrm>
            <a:off x="7050" y="4711800"/>
            <a:ext cx="9129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7" name="Google Shape;187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1575" y="4882896"/>
            <a:ext cx="685800" cy="12818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2"/>
          <p:cNvSpPr txBox="1"/>
          <p:nvPr/>
        </p:nvSpPr>
        <p:spPr>
          <a:xfrm>
            <a:off x="6220923" y="4739425"/>
            <a:ext cx="248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CONFIDENTIAL &amp; PROPRIETARY   |</a:t>
            </a:r>
            <a:endParaRPr sz="700">
              <a:solidFill>
                <a:schemeClr val="dk2"/>
              </a:solidFill>
            </a:endParaRPr>
          </a:p>
        </p:txBody>
      </p:sp>
      <p:pic>
        <p:nvPicPr>
          <p:cNvPr id="189" name="Google Shape;18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23916">
            <a:off x="5993899" y="4859242"/>
            <a:ext cx="526400" cy="18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Blank 3">
  <p:cSld name="BLANK_7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/>
          <p:nvPr/>
        </p:nvSpPr>
        <p:spPr>
          <a:xfrm>
            <a:off x="0" y="4602736"/>
            <a:ext cx="9144000" cy="54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_Title: 1-blank">
  <p:cSld name="TITLE_AND_BODY_1_2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/>
          <p:nvPr/>
        </p:nvSpPr>
        <p:spPr>
          <a:xfrm>
            <a:off x="0" y="4709160"/>
            <a:ext cx="91440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4"/>
          <p:cNvSpPr/>
          <p:nvPr/>
        </p:nvSpPr>
        <p:spPr>
          <a:xfrm>
            <a:off x="0" y="6300"/>
            <a:ext cx="9144000" cy="97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4"/>
          <p:cNvSpPr txBox="1"/>
          <p:nvPr>
            <p:ph type="title"/>
          </p:nvPr>
        </p:nvSpPr>
        <p:spPr>
          <a:xfrm>
            <a:off x="311700" y="158825"/>
            <a:ext cx="8520600" cy="4542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9pPr>
          </a:lstStyle>
          <a:p/>
        </p:txBody>
      </p:sp>
      <p:sp>
        <p:nvSpPr>
          <p:cNvPr id="196" name="Google Shape;196;p34"/>
          <p:cNvSpPr txBox="1"/>
          <p:nvPr/>
        </p:nvSpPr>
        <p:spPr>
          <a:xfrm>
            <a:off x="859536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5F6A7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7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97" name="Google Shape;197;p34"/>
          <p:cNvCxnSpPr/>
          <p:nvPr/>
        </p:nvCxnSpPr>
        <p:spPr>
          <a:xfrm>
            <a:off x="7050" y="4711800"/>
            <a:ext cx="9129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8" name="Google Shape;198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1575" y="4864608"/>
            <a:ext cx="914400" cy="17091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4"/>
          <p:cNvSpPr txBox="1"/>
          <p:nvPr/>
        </p:nvSpPr>
        <p:spPr>
          <a:xfrm>
            <a:off x="6220923" y="4739425"/>
            <a:ext cx="248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PROPRIETARY   |</a:t>
            </a:r>
            <a:endParaRPr sz="7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0" name="Google Shape;200;p34"/>
          <p:cNvSpPr txBox="1"/>
          <p:nvPr>
            <p:ph idx="2" type="title"/>
          </p:nvPr>
        </p:nvSpPr>
        <p:spPr>
          <a:xfrm>
            <a:off x="311700" y="613025"/>
            <a:ext cx="8520600" cy="3645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01" name="Google Shape;201;p34"/>
          <p:cNvSpPr txBox="1"/>
          <p:nvPr>
            <p:ph idx="3" type="title"/>
          </p:nvPr>
        </p:nvSpPr>
        <p:spPr>
          <a:xfrm>
            <a:off x="7121675" y="0"/>
            <a:ext cx="1946100" cy="1710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None/>
              <a:defRPr b="0" sz="800">
                <a:solidFill>
                  <a:schemeClr val="accent5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Open Sans"/>
              <a:buNone/>
              <a:defRPr b="0" sz="8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Open Sans"/>
              <a:buNone/>
              <a:defRPr b="0" sz="8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Open Sans"/>
              <a:buNone/>
              <a:defRPr b="0" sz="8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Open Sans"/>
              <a:buNone/>
              <a:defRPr b="0" sz="8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Open Sans"/>
              <a:buNone/>
              <a:defRPr b="0" sz="8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Open Sans"/>
              <a:buNone/>
              <a:defRPr b="0" sz="8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Open Sans"/>
              <a:buNone/>
              <a:defRPr b="0" sz="8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Open Sans"/>
              <a:buNone/>
              <a:defRPr b="0" sz="8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202" name="Google Shape;202;p34"/>
          <p:cNvPicPr preferRelativeResize="0"/>
          <p:nvPr/>
        </p:nvPicPr>
        <p:blipFill rotWithShape="1">
          <a:blip r:embed="rId3">
            <a:alphaModFix/>
          </a:blip>
          <a:srcRect b="0" l="0" r="32899" t="0"/>
          <a:stretch/>
        </p:blipFill>
        <p:spPr>
          <a:xfrm>
            <a:off x="6653900" y="4810613"/>
            <a:ext cx="1115569" cy="278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only">
  <p:cSld name="TITLE_ONLY_1_1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5"/>
          <p:cNvSpPr/>
          <p:nvPr/>
        </p:nvSpPr>
        <p:spPr>
          <a:xfrm>
            <a:off x="0" y="4711800"/>
            <a:ext cx="91440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5"/>
          <p:cNvSpPr/>
          <p:nvPr/>
        </p:nvSpPr>
        <p:spPr>
          <a:xfrm>
            <a:off x="0" y="6300"/>
            <a:ext cx="9144000" cy="114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5"/>
          <p:cNvSpPr txBox="1"/>
          <p:nvPr/>
        </p:nvSpPr>
        <p:spPr>
          <a:xfrm>
            <a:off x="859536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7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07" name="Google Shape;207;p35"/>
          <p:cNvCxnSpPr/>
          <p:nvPr/>
        </p:nvCxnSpPr>
        <p:spPr>
          <a:xfrm>
            <a:off x="7050" y="4711800"/>
            <a:ext cx="9129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8" name="Google Shape;208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1575" y="4864608"/>
            <a:ext cx="914400" cy="170916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5"/>
          <p:cNvSpPr txBox="1"/>
          <p:nvPr/>
        </p:nvSpPr>
        <p:spPr>
          <a:xfrm>
            <a:off x="6220923" y="4739425"/>
            <a:ext cx="248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PROPRIETARY   |</a:t>
            </a:r>
            <a:endParaRPr sz="7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" name="Google Shape;210;p35"/>
          <p:cNvSpPr txBox="1"/>
          <p:nvPr>
            <p:ph type="title"/>
          </p:nvPr>
        </p:nvSpPr>
        <p:spPr>
          <a:xfrm>
            <a:off x="311700" y="158825"/>
            <a:ext cx="8520600" cy="4542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9pPr>
          </a:lstStyle>
          <a:p/>
        </p:txBody>
      </p:sp>
      <p:sp>
        <p:nvSpPr>
          <p:cNvPr id="211" name="Google Shape;211;p35"/>
          <p:cNvSpPr txBox="1"/>
          <p:nvPr>
            <p:ph idx="2" type="title"/>
          </p:nvPr>
        </p:nvSpPr>
        <p:spPr>
          <a:xfrm>
            <a:off x="311700" y="613025"/>
            <a:ext cx="8520600" cy="3645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  <p:pic>
        <p:nvPicPr>
          <p:cNvPr id="212" name="Google Shape;212;p35"/>
          <p:cNvPicPr preferRelativeResize="0"/>
          <p:nvPr/>
        </p:nvPicPr>
        <p:blipFill rotWithShape="1">
          <a:blip r:embed="rId3">
            <a:alphaModFix/>
          </a:blip>
          <a:srcRect b="0" l="0" r="32899" t="0"/>
          <a:stretch/>
        </p:blipFill>
        <p:spPr>
          <a:xfrm>
            <a:off x="6653900" y="4810613"/>
            <a:ext cx="1115569" cy="278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_Title: 1-column">
  <p:cSld name="07_Title: 1-column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6"/>
          <p:cNvSpPr/>
          <p:nvPr/>
        </p:nvSpPr>
        <p:spPr>
          <a:xfrm>
            <a:off x="-7050" y="0"/>
            <a:ext cx="9144000" cy="1103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6"/>
          <p:cNvSpPr txBox="1"/>
          <p:nvPr>
            <p:ph type="title"/>
          </p:nvPr>
        </p:nvSpPr>
        <p:spPr>
          <a:xfrm>
            <a:off x="397566" y="72419"/>
            <a:ext cx="8362200" cy="9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9142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6" name="Google Shape;216;p36"/>
          <p:cNvSpPr txBox="1"/>
          <p:nvPr>
            <p:ph idx="1" type="body"/>
          </p:nvPr>
        </p:nvSpPr>
        <p:spPr>
          <a:xfrm>
            <a:off x="397564" y="1276350"/>
            <a:ext cx="8362200" cy="33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73380" lvl="0" marL="45720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280"/>
              <a:buChar char="●"/>
              <a:defRPr>
                <a:solidFill>
                  <a:schemeClr val="dk2"/>
                </a:solidFill>
              </a:defRPr>
            </a:lvl1pPr>
            <a:lvl2pPr indent="-342900" lvl="1" marL="9144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1800"/>
              <a:buChar char="−"/>
              <a:defRPr>
                <a:solidFill>
                  <a:schemeClr val="dk2"/>
                </a:solidFill>
              </a:defRPr>
            </a:lvl2pPr>
            <a:lvl3pPr indent="-330200" lvl="2" marL="13716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indent="-317500" lvl="3" marL="18288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1400"/>
              <a:buChar char="ー"/>
              <a:defRPr>
                <a:solidFill>
                  <a:schemeClr val="dk2"/>
                </a:solidFill>
              </a:defRPr>
            </a:lvl4pPr>
            <a:lvl5pPr indent="-297179" lvl="4" marL="22860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1080"/>
              <a:buChar char="○"/>
              <a:defRPr>
                <a:solidFill>
                  <a:schemeClr val="dk2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pic>
        <p:nvPicPr>
          <p:cNvPr id="217" name="Google Shape;217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718973"/>
            <a:ext cx="9144000" cy="43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Title only 2">
  <p:cSld name="TITLE_ONLY_1_2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7"/>
          <p:cNvSpPr/>
          <p:nvPr/>
        </p:nvSpPr>
        <p:spPr>
          <a:xfrm>
            <a:off x="0" y="4711800"/>
            <a:ext cx="91440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7"/>
          <p:cNvSpPr/>
          <p:nvPr/>
        </p:nvSpPr>
        <p:spPr>
          <a:xfrm>
            <a:off x="0" y="6300"/>
            <a:ext cx="9144000" cy="114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7"/>
          <p:cNvSpPr txBox="1"/>
          <p:nvPr/>
        </p:nvSpPr>
        <p:spPr>
          <a:xfrm>
            <a:off x="859536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7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2" name="Google Shape;222;p37"/>
          <p:cNvCxnSpPr/>
          <p:nvPr/>
        </p:nvCxnSpPr>
        <p:spPr>
          <a:xfrm>
            <a:off x="7050" y="4711800"/>
            <a:ext cx="9129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23" name="Google Shape;223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1575" y="4864608"/>
            <a:ext cx="914400" cy="17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23916">
            <a:off x="5996413" y="4802986"/>
            <a:ext cx="701867" cy="24683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7"/>
          <p:cNvSpPr txBox="1"/>
          <p:nvPr/>
        </p:nvSpPr>
        <p:spPr>
          <a:xfrm>
            <a:off x="6220923" y="4739425"/>
            <a:ext cx="248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CONFIDENTIAL &amp; PROPRIETARY   |</a:t>
            </a:r>
            <a:endParaRPr sz="7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6" name="Google Shape;226;p37"/>
          <p:cNvSpPr txBox="1"/>
          <p:nvPr>
            <p:ph type="title"/>
          </p:nvPr>
        </p:nvSpPr>
        <p:spPr>
          <a:xfrm>
            <a:off x="311700" y="158825"/>
            <a:ext cx="8520600" cy="4542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400"/>
              <a:buNone/>
              <a:defRPr b="1" sz="2400">
                <a:solidFill>
                  <a:srgbClr val="333E48"/>
                </a:solidFill>
              </a:defRPr>
            </a:lvl9pPr>
          </a:lstStyle>
          <a:p/>
        </p:txBody>
      </p:sp>
      <p:sp>
        <p:nvSpPr>
          <p:cNvPr id="227" name="Google Shape;227;p37"/>
          <p:cNvSpPr txBox="1"/>
          <p:nvPr>
            <p:ph idx="2" type="title"/>
          </p:nvPr>
        </p:nvSpPr>
        <p:spPr>
          <a:xfrm>
            <a:off x="311700" y="613025"/>
            <a:ext cx="8520600" cy="3645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b="1" sz="1600">
                <a:solidFill>
                  <a:schemeClr val="accent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Blank: footer 1">
  <p:cSld name="BLANK_8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_Title: 1-column 1">
  <p:cSld name="TITLE_AND_BODY_1_4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/>
          <p:nvPr/>
        </p:nvSpPr>
        <p:spPr>
          <a:xfrm>
            <a:off x="0" y="4709160"/>
            <a:ext cx="91440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9"/>
          <p:cNvSpPr/>
          <p:nvPr/>
        </p:nvSpPr>
        <p:spPr>
          <a:xfrm>
            <a:off x="0" y="6300"/>
            <a:ext cx="9144000" cy="114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9"/>
          <p:cNvSpPr txBox="1"/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</p:spPr>
        <p:txBody>
          <a:bodyPr anchorCtr="0" anchor="b" bIns="91425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9pPr>
          </a:lstStyle>
          <a:p/>
        </p:txBody>
      </p:sp>
      <p:sp>
        <p:nvSpPr>
          <p:cNvPr id="233" name="Google Shape;233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800"/>
              <a:buChar char="●"/>
              <a:defRPr sz="2400">
                <a:solidFill>
                  <a:srgbClr val="5F6A72"/>
                </a:solidFill>
              </a:defRPr>
            </a:lvl1pPr>
            <a:lvl2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800"/>
              <a:buChar char="−"/>
              <a:defRPr sz="1800">
                <a:solidFill>
                  <a:srgbClr val="5F6A72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■"/>
              <a:defRPr>
                <a:solidFill>
                  <a:srgbClr val="5F6A72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ー"/>
              <a:defRPr sz="1200">
                <a:solidFill>
                  <a:srgbClr val="5F6A72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○"/>
              <a:defRPr i="1" sz="1200">
                <a:solidFill>
                  <a:srgbClr val="5F6A72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■"/>
              <a:defRPr i="1" sz="1200">
                <a:solidFill>
                  <a:srgbClr val="5F6A72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●"/>
              <a:defRPr i="1" sz="1200">
                <a:solidFill>
                  <a:srgbClr val="5F6A72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○"/>
              <a:defRPr i="1" sz="1200">
                <a:solidFill>
                  <a:srgbClr val="5F6A72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■"/>
              <a:defRPr i="1" sz="1200">
                <a:solidFill>
                  <a:srgbClr val="5F6A72"/>
                </a:solidFill>
              </a:defRPr>
            </a:lvl9pPr>
          </a:lstStyle>
          <a:p/>
        </p:txBody>
      </p:sp>
      <p:sp>
        <p:nvSpPr>
          <p:cNvPr id="234" name="Google Shape;234;p39"/>
          <p:cNvSpPr txBox="1"/>
          <p:nvPr/>
        </p:nvSpPr>
        <p:spPr>
          <a:xfrm>
            <a:off x="859536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5F6A7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7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5" name="Google Shape;235;p39"/>
          <p:cNvCxnSpPr/>
          <p:nvPr/>
        </p:nvCxnSpPr>
        <p:spPr>
          <a:xfrm>
            <a:off x="7050" y="4711800"/>
            <a:ext cx="9129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6" name="Google Shape;236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1575" y="4864608"/>
            <a:ext cx="914400" cy="17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23916">
            <a:off x="5996413" y="4802986"/>
            <a:ext cx="701867" cy="24683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9"/>
          <p:cNvSpPr txBox="1"/>
          <p:nvPr/>
        </p:nvSpPr>
        <p:spPr>
          <a:xfrm>
            <a:off x="6220923" y="4739425"/>
            <a:ext cx="248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CONFIDENTIAL &amp; PROPRIETARY   |</a:t>
            </a:r>
            <a:endParaRPr sz="7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_Title: 1-column 2">
  <p:cSld name="TITLE_AND_BODY_1_5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0"/>
          <p:cNvSpPr/>
          <p:nvPr/>
        </p:nvSpPr>
        <p:spPr>
          <a:xfrm>
            <a:off x="0" y="4709160"/>
            <a:ext cx="91440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40"/>
          <p:cNvSpPr/>
          <p:nvPr/>
        </p:nvSpPr>
        <p:spPr>
          <a:xfrm>
            <a:off x="0" y="6300"/>
            <a:ext cx="9144000" cy="114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40"/>
          <p:cNvSpPr txBox="1"/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</p:spPr>
        <p:txBody>
          <a:bodyPr anchorCtr="0" anchor="b" bIns="91425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9pPr>
          </a:lstStyle>
          <a:p/>
        </p:txBody>
      </p:sp>
      <p:sp>
        <p:nvSpPr>
          <p:cNvPr id="243" name="Google Shape;243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800"/>
              <a:buChar char="●"/>
              <a:defRPr sz="2400">
                <a:solidFill>
                  <a:srgbClr val="5F6A72"/>
                </a:solidFill>
              </a:defRPr>
            </a:lvl1pPr>
            <a:lvl2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800"/>
              <a:buChar char="−"/>
              <a:defRPr sz="1800">
                <a:solidFill>
                  <a:srgbClr val="5F6A72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■"/>
              <a:defRPr>
                <a:solidFill>
                  <a:srgbClr val="5F6A72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ー"/>
              <a:defRPr sz="1200">
                <a:solidFill>
                  <a:srgbClr val="5F6A72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○"/>
              <a:defRPr i="1" sz="1200">
                <a:solidFill>
                  <a:srgbClr val="5F6A72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■"/>
              <a:defRPr i="1" sz="1200">
                <a:solidFill>
                  <a:srgbClr val="5F6A72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●"/>
              <a:defRPr i="1" sz="1200">
                <a:solidFill>
                  <a:srgbClr val="5F6A72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○"/>
              <a:defRPr i="1" sz="1200">
                <a:solidFill>
                  <a:srgbClr val="5F6A72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■"/>
              <a:defRPr i="1" sz="1200">
                <a:solidFill>
                  <a:srgbClr val="5F6A72"/>
                </a:solidFill>
              </a:defRPr>
            </a:lvl9pPr>
          </a:lstStyle>
          <a:p/>
        </p:txBody>
      </p:sp>
      <p:sp>
        <p:nvSpPr>
          <p:cNvPr id="244" name="Google Shape;244;p40"/>
          <p:cNvSpPr txBox="1"/>
          <p:nvPr/>
        </p:nvSpPr>
        <p:spPr>
          <a:xfrm>
            <a:off x="859536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5F6A7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7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45" name="Google Shape;245;p40"/>
          <p:cNvCxnSpPr/>
          <p:nvPr/>
        </p:nvCxnSpPr>
        <p:spPr>
          <a:xfrm>
            <a:off x="7050" y="4711800"/>
            <a:ext cx="9129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6" name="Google Shape;246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1575" y="4864608"/>
            <a:ext cx="914400" cy="17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23916">
            <a:off x="5996413" y="4802986"/>
            <a:ext cx="701867" cy="24683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0"/>
          <p:cNvSpPr txBox="1"/>
          <p:nvPr/>
        </p:nvSpPr>
        <p:spPr>
          <a:xfrm>
            <a:off x="6220923" y="4739425"/>
            <a:ext cx="248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CONFIDENTIAL &amp; PROPRIETARY   |</a:t>
            </a:r>
            <a:endParaRPr sz="7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ndard Content">
  <p:cSld name="Standard Content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/>
          <p:nvPr>
            <p:ph idx="12" type="sldNum"/>
          </p:nvPr>
        </p:nvSpPr>
        <p:spPr>
          <a:xfrm>
            <a:off x="4334534" y="4917064"/>
            <a:ext cx="474900" cy="13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575" lIns="91175" spcFirstLastPara="1" rIns="91175" wrap="square" tIns="45575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 b="0" sz="800">
                <a:solidFill>
                  <a:srgbClr val="5C666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ctr">
              <a:spcBef>
                <a:spcPts val="0"/>
              </a:spcBef>
              <a:buNone/>
              <a:defRPr b="0" sz="800">
                <a:solidFill>
                  <a:srgbClr val="5C66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ctr">
              <a:spcBef>
                <a:spcPts val="0"/>
              </a:spcBef>
              <a:buNone/>
              <a:defRPr b="0" sz="800">
                <a:solidFill>
                  <a:srgbClr val="5C66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ctr">
              <a:spcBef>
                <a:spcPts val="0"/>
              </a:spcBef>
              <a:buNone/>
              <a:defRPr b="0" sz="800">
                <a:solidFill>
                  <a:srgbClr val="5C66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ctr">
              <a:spcBef>
                <a:spcPts val="0"/>
              </a:spcBef>
              <a:buNone/>
              <a:defRPr b="0" sz="800">
                <a:solidFill>
                  <a:srgbClr val="5C66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ctr">
              <a:spcBef>
                <a:spcPts val="0"/>
              </a:spcBef>
              <a:buNone/>
              <a:defRPr b="0" sz="800">
                <a:solidFill>
                  <a:srgbClr val="5C666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ctr">
              <a:spcBef>
                <a:spcPts val="0"/>
              </a:spcBef>
              <a:buNone/>
              <a:defRPr b="0" sz="800">
                <a:solidFill>
                  <a:srgbClr val="5C666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ctr">
              <a:spcBef>
                <a:spcPts val="0"/>
              </a:spcBef>
              <a:buNone/>
              <a:defRPr b="0" sz="800">
                <a:solidFill>
                  <a:srgbClr val="5C666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ctr">
              <a:spcBef>
                <a:spcPts val="0"/>
              </a:spcBef>
              <a:buNone/>
              <a:defRPr b="0" sz="800">
                <a:solidFill>
                  <a:srgbClr val="5C666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1" name="Google Shape;251;p41"/>
          <p:cNvSpPr txBox="1"/>
          <p:nvPr>
            <p:ph type="title"/>
          </p:nvPr>
        </p:nvSpPr>
        <p:spPr>
          <a:xfrm>
            <a:off x="457224" y="126209"/>
            <a:ext cx="8403300" cy="9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2" name="Google Shape;252;p41"/>
          <p:cNvSpPr txBox="1"/>
          <p:nvPr>
            <p:ph idx="1" type="body"/>
          </p:nvPr>
        </p:nvSpPr>
        <p:spPr>
          <a:xfrm>
            <a:off x="457200" y="1091803"/>
            <a:ext cx="8286000" cy="3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73380" lvl="0" marL="457200" rtl="0" algn="l">
              <a:lnSpc>
                <a:spcPct val="95000"/>
              </a:lnSpc>
              <a:spcBef>
                <a:spcPts val="900"/>
              </a:spcBef>
              <a:spcAft>
                <a:spcPts val="0"/>
              </a:spcAft>
              <a:buSzPts val="2280"/>
              <a:buFont typeface="Arial"/>
              <a:buChar char="●"/>
              <a:defRPr>
                <a:solidFill>
                  <a:schemeClr val="dk2"/>
                </a:solidFill>
              </a:defRPr>
            </a:lvl1pPr>
            <a:lvl2pPr indent="-355600" lvl="1" marL="9144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SzPts val="2000"/>
              <a:buChar char="−"/>
              <a:defRPr>
                <a:solidFill>
                  <a:schemeClr val="dk2"/>
                </a:solidFill>
              </a:defRPr>
            </a:lvl2pPr>
            <a:lvl3pPr indent="-342900" lvl="2" marL="13716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SzPts val="1800"/>
              <a:buChar char="■"/>
              <a:defRPr>
                <a:solidFill>
                  <a:schemeClr val="dk2"/>
                </a:solidFill>
              </a:defRPr>
            </a:lvl3pPr>
            <a:lvl4pPr indent="-330200" lvl="3" marL="18288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SzPts val="1600"/>
              <a:buChar char="ー"/>
              <a:defRPr>
                <a:solidFill>
                  <a:schemeClr val="dk2"/>
                </a:solidFill>
              </a:defRPr>
            </a:lvl4pPr>
            <a:lvl5pPr indent="-308610" lvl="4" marL="2286000" rtl="0" algn="l">
              <a:lnSpc>
                <a:spcPct val="95000"/>
              </a:lnSpc>
              <a:spcBef>
                <a:spcPts val="200"/>
              </a:spcBef>
              <a:spcAft>
                <a:spcPts val="0"/>
              </a:spcAft>
              <a:buSzPts val="1260"/>
              <a:buChar char="○"/>
              <a:defRPr>
                <a:solidFill>
                  <a:schemeClr val="dk2"/>
                </a:solidFill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_Title: 1-column 3">
  <p:cSld name="8_Title: 1-column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2"/>
          <p:cNvSpPr/>
          <p:nvPr/>
        </p:nvSpPr>
        <p:spPr>
          <a:xfrm>
            <a:off x="0" y="4709160"/>
            <a:ext cx="91440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83975" lIns="83975" spcFirstLastPara="1" rIns="83975" wrap="square" tIns="839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2"/>
          <p:cNvSpPr txBox="1"/>
          <p:nvPr>
            <p:ph type="title"/>
          </p:nvPr>
        </p:nvSpPr>
        <p:spPr>
          <a:xfrm>
            <a:off x="311705" y="222469"/>
            <a:ext cx="85206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83975" lIns="0" spcFirstLastPara="1" rIns="0" wrap="square" tIns="8397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600"/>
              <a:buNone/>
              <a:defRPr>
                <a:solidFill>
                  <a:srgbClr val="333E4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600"/>
              <a:buNone/>
              <a:defRPr>
                <a:solidFill>
                  <a:srgbClr val="333E4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600"/>
              <a:buNone/>
              <a:defRPr>
                <a:solidFill>
                  <a:srgbClr val="333E4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600"/>
              <a:buNone/>
              <a:defRPr>
                <a:solidFill>
                  <a:srgbClr val="333E4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600"/>
              <a:buNone/>
              <a:defRPr>
                <a:solidFill>
                  <a:srgbClr val="333E4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600"/>
              <a:buNone/>
              <a:defRPr>
                <a:solidFill>
                  <a:srgbClr val="333E4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600"/>
              <a:buNone/>
              <a:defRPr>
                <a:solidFill>
                  <a:srgbClr val="333E4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600"/>
              <a:buNone/>
              <a:defRPr>
                <a:solidFill>
                  <a:srgbClr val="333E48"/>
                </a:solidFill>
              </a:defRPr>
            </a:lvl9pPr>
          </a:lstStyle>
          <a:p/>
        </p:txBody>
      </p:sp>
      <p:sp>
        <p:nvSpPr>
          <p:cNvPr id="256" name="Google Shape;256;p42"/>
          <p:cNvSpPr txBox="1"/>
          <p:nvPr/>
        </p:nvSpPr>
        <p:spPr>
          <a:xfrm>
            <a:off x="859536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3975" lIns="83975" spcFirstLastPara="1" rIns="83975" wrap="square" tIns="839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700"/>
              <a:buFont typeface="Arial"/>
              <a:buNone/>
            </a:pPr>
            <a:fld id="{00000000-1234-1234-1234-123412341234}" type="slidenum">
              <a:rPr b="0" i="0" lang="en" sz="700" u="none" cap="none" strike="noStrike">
                <a:solidFill>
                  <a:srgbClr val="5F6A7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7" name="Google Shape;257;p42"/>
          <p:cNvCxnSpPr/>
          <p:nvPr/>
        </p:nvCxnSpPr>
        <p:spPr>
          <a:xfrm>
            <a:off x="7050" y="4711800"/>
            <a:ext cx="9129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58" name="Google Shape;258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01575" y="4882896"/>
            <a:ext cx="665629" cy="12441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2"/>
          <p:cNvSpPr txBox="1"/>
          <p:nvPr/>
        </p:nvSpPr>
        <p:spPr>
          <a:xfrm>
            <a:off x="6220923" y="4739425"/>
            <a:ext cx="248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3975" lIns="83975" spcFirstLastPara="1" rIns="83975" wrap="square" tIns="839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CONFIDENTIAL &amp; PROPRIETARY   |</a:t>
            </a:r>
            <a:endParaRPr b="0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23915">
            <a:off x="5993678" y="4859983"/>
            <a:ext cx="510918" cy="17967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2"/>
          <p:cNvSpPr txBox="1"/>
          <p:nvPr>
            <p:ph idx="1" type="body"/>
          </p:nvPr>
        </p:nvSpPr>
        <p:spPr>
          <a:xfrm>
            <a:off x="311705" y="907594"/>
            <a:ext cx="8520600" cy="36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83975" lIns="0" spcFirstLastPara="1" rIns="83975" wrap="square" tIns="83975">
            <a:noAutofit/>
          </a:bodyPr>
          <a:lstStyle>
            <a:lvl1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Open Sans"/>
              <a:buChar char="●"/>
              <a:defRPr sz="15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−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921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■"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794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Char char="ー"/>
              <a:defRPr sz="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794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Char char="○"/>
              <a:defRPr i="1" sz="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794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Char char="■"/>
              <a:defRPr i="1" sz="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2794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Char char="●"/>
              <a:defRPr i="1" sz="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2794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Char char="○"/>
              <a:defRPr i="1" sz="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2794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Open Sans"/>
              <a:buChar char="■"/>
              <a:defRPr i="1" sz="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62" name="Google Shape;262;p42"/>
          <p:cNvSpPr txBox="1"/>
          <p:nvPr>
            <p:ph idx="2" type="title"/>
          </p:nvPr>
        </p:nvSpPr>
        <p:spPr>
          <a:xfrm>
            <a:off x="311727" y="560167"/>
            <a:ext cx="8520600" cy="337800"/>
          </a:xfrm>
          <a:prstGeom prst="rect">
            <a:avLst/>
          </a:prstGeom>
          <a:noFill/>
          <a:ln>
            <a:noFill/>
          </a:ln>
        </p:spPr>
        <p:txBody>
          <a:bodyPr anchorCtr="0" anchor="t" bIns="83975" lIns="0" spcFirstLastPara="1" rIns="0" wrap="square" tIns="8397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Open Sans"/>
              <a:buNone/>
              <a:defRPr b="1" sz="1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600"/>
              <a:buNone/>
              <a:defRPr>
                <a:solidFill>
                  <a:srgbClr val="333E4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600"/>
              <a:buNone/>
              <a:defRPr>
                <a:solidFill>
                  <a:srgbClr val="333E4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600"/>
              <a:buNone/>
              <a:defRPr>
                <a:solidFill>
                  <a:srgbClr val="333E4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600"/>
              <a:buNone/>
              <a:defRPr>
                <a:solidFill>
                  <a:srgbClr val="333E4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600"/>
              <a:buNone/>
              <a:defRPr>
                <a:solidFill>
                  <a:srgbClr val="333E4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600"/>
              <a:buNone/>
              <a:defRPr>
                <a:solidFill>
                  <a:srgbClr val="333E4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600"/>
              <a:buNone/>
              <a:defRPr>
                <a:solidFill>
                  <a:srgbClr val="333E4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600"/>
              <a:buNone/>
              <a:defRPr>
                <a:solidFill>
                  <a:srgbClr val="333E4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_Title: 1-column 4">
  <p:cSld name="TITLE_AND_BODY_1_6"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3"/>
          <p:cNvSpPr/>
          <p:nvPr/>
        </p:nvSpPr>
        <p:spPr>
          <a:xfrm>
            <a:off x="0" y="4709160"/>
            <a:ext cx="91440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43"/>
          <p:cNvSpPr/>
          <p:nvPr/>
        </p:nvSpPr>
        <p:spPr>
          <a:xfrm>
            <a:off x="0" y="6300"/>
            <a:ext cx="9144000" cy="1146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43"/>
          <p:cNvSpPr txBox="1"/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</p:spPr>
        <p:txBody>
          <a:bodyPr anchorCtr="0" anchor="b" bIns="91425" lIns="0" spcFirstLastPara="1" rIns="0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None/>
              <a:defRPr>
                <a:solidFill>
                  <a:srgbClr val="333E48"/>
                </a:solidFill>
              </a:defRPr>
            </a:lvl9pPr>
          </a:lstStyle>
          <a:p/>
        </p:txBody>
      </p:sp>
      <p:sp>
        <p:nvSpPr>
          <p:cNvPr id="267" name="Google Shape;267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0" spcFirstLastPara="1" rIns="0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800"/>
              <a:buChar char="●"/>
              <a:defRPr sz="2400">
                <a:solidFill>
                  <a:srgbClr val="5F6A72"/>
                </a:solidFill>
              </a:defRPr>
            </a:lvl1pPr>
            <a:lvl2pPr indent="-3429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800"/>
              <a:buChar char="−"/>
              <a:defRPr sz="1800">
                <a:solidFill>
                  <a:srgbClr val="5F6A72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■"/>
              <a:defRPr>
                <a:solidFill>
                  <a:srgbClr val="5F6A72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ー"/>
              <a:defRPr sz="1200">
                <a:solidFill>
                  <a:srgbClr val="5F6A72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○"/>
              <a:defRPr i="1" sz="1200">
                <a:solidFill>
                  <a:srgbClr val="5F6A72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■"/>
              <a:defRPr i="1" sz="1200">
                <a:solidFill>
                  <a:srgbClr val="5F6A72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●"/>
              <a:defRPr i="1" sz="1200">
                <a:solidFill>
                  <a:srgbClr val="5F6A72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○"/>
              <a:defRPr i="1" sz="1200">
                <a:solidFill>
                  <a:srgbClr val="5F6A72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F6A72"/>
              </a:buClr>
              <a:buSzPts val="1200"/>
              <a:buChar char="■"/>
              <a:defRPr i="1" sz="1200">
                <a:solidFill>
                  <a:srgbClr val="5F6A72"/>
                </a:solidFill>
              </a:defRPr>
            </a:lvl9pPr>
          </a:lstStyle>
          <a:p/>
        </p:txBody>
      </p:sp>
      <p:sp>
        <p:nvSpPr>
          <p:cNvPr id="268" name="Google Shape;268;p43"/>
          <p:cNvSpPr txBox="1"/>
          <p:nvPr/>
        </p:nvSpPr>
        <p:spPr>
          <a:xfrm>
            <a:off x="859536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rgbClr val="5F6A72"/>
                </a:solidFill>
              </a:rPr>
              <a:t>‹#›</a:t>
            </a:fld>
            <a:endParaRPr sz="700">
              <a:solidFill>
                <a:schemeClr val="dk2"/>
              </a:solidFill>
            </a:endParaRPr>
          </a:p>
        </p:txBody>
      </p:sp>
      <p:cxnSp>
        <p:nvCxnSpPr>
          <p:cNvPr id="269" name="Google Shape;269;p43"/>
          <p:cNvCxnSpPr/>
          <p:nvPr/>
        </p:nvCxnSpPr>
        <p:spPr>
          <a:xfrm>
            <a:off x="7050" y="4711800"/>
            <a:ext cx="9129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70" name="Google Shape;270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1575" y="4882896"/>
            <a:ext cx="685800" cy="12818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3"/>
          <p:cNvSpPr txBox="1"/>
          <p:nvPr/>
        </p:nvSpPr>
        <p:spPr>
          <a:xfrm>
            <a:off x="6220923" y="4739425"/>
            <a:ext cx="2480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2"/>
                </a:solidFill>
              </a:rPr>
              <a:t>CONFIDENTIAL &amp; PROPRIETARY   |</a:t>
            </a:r>
            <a:endParaRPr sz="700">
              <a:solidFill>
                <a:schemeClr val="dk2"/>
              </a:solidFill>
            </a:endParaRPr>
          </a:p>
        </p:txBody>
      </p:sp>
      <p:pic>
        <p:nvPicPr>
          <p:cNvPr id="272" name="Google Shape;27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23916">
            <a:off x="5993899" y="4859242"/>
            <a:ext cx="526400" cy="185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loser">
  <p:cSld name="14_Closer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/>
          <p:nvPr/>
        </p:nvSpPr>
        <p:spPr>
          <a:xfrm>
            <a:off x="0" y="3200400"/>
            <a:ext cx="9144000" cy="1949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30625" y="1392450"/>
            <a:ext cx="6882751" cy="993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4"/>
          <p:cNvSpPr txBox="1"/>
          <p:nvPr>
            <p:ph idx="1" type="body"/>
          </p:nvPr>
        </p:nvSpPr>
        <p:spPr>
          <a:xfrm>
            <a:off x="323850" y="3408709"/>
            <a:ext cx="85122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850"/>
              <a:buNone/>
              <a:defRPr sz="30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2pPr>
            <a:lvl3pPr indent="-342900" lvl="2" marL="13716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1800"/>
              <a:buChar char="–"/>
              <a:defRPr/>
            </a:lvl4pPr>
            <a:lvl5pPr indent="-331470" lvl="4" marL="22860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p44"/>
          <p:cNvSpPr txBox="1"/>
          <p:nvPr>
            <p:ph idx="2" type="body"/>
          </p:nvPr>
        </p:nvSpPr>
        <p:spPr>
          <a:xfrm>
            <a:off x="323850" y="4846638"/>
            <a:ext cx="8512200" cy="29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760"/>
              <a:buNone/>
              <a:defRPr sz="800"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1800"/>
              <a:buChar char="–"/>
              <a:defRPr/>
            </a:lvl2pPr>
            <a:lvl3pPr indent="-342900" lvl="2" marL="13716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1800"/>
              <a:buChar char="–"/>
              <a:defRPr/>
            </a:lvl4pPr>
            <a:lvl5pPr indent="-331470" lvl="4" marL="2286000" rtl="0" algn="l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1620"/>
              <a:buChar char="•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Two Column White">
  <p:cSld name="Two Column White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5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3965" y="0"/>
            <a:ext cx="9136072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5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1" name="Google Shape;281;p45"/>
          <p:cNvSpPr txBox="1"/>
          <p:nvPr>
            <p:ph type="title"/>
          </p:nvPr>
        </p:nvSpPr>
        <p:spPr>
          <a:xfrm>
            <a:off x="311700" y="241325"/>
            <a:ext cx="71502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0" wrap="square" tIns="68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82" name="Google Shape;282;p45"/>
          <p:cNvSpPr txBox="1"/>
          <p:nvPr>
            <p:ph idx="1" type="body"/>
          </p:nvPr>
        </p:nvSpPr>
        <p:spPr>
          <a:xfrm>
            <a:off x="311150" y="1200148"/>
            <a:ext cx="39306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73150" wrap="square" tIns="731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−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■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ー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○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83" name="Google Shape;283;p45"/>
          <p:cNvSpPr txBox="1"/>
          <p:nvPr>
            <p:ph idx="2" type="body"/>
          </p:nvPr>
        </p:nvSpPr>
        <p:spPr>
          <a:xfrm>
            <a:off x="4915475" y="1200150"/>
            <a:ext cx="3932100" cy="34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73150" wrap="square" tIns="731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−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■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ー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○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pic>
        <p:nvPicPr>
          <p:cNvPr id="284" name="Google Shape;284;p45"/>
          <p:cNvPicPr preferRelativeResize="0"/>
          <p:nvPr/>
        </p:nvPicPr>
        <p:blipFill rotWithShape="1">
          <a:blip r:embed="rId3">
            <a:alphaModFix/>
          </a:blip>
          <a:srcRect b="337" l="0" r="0" t="337"/>
          <a:stretch/>
        </p:blipFill>
        <p:spPr>
          <a:xfrm>
            <a:off x="7701874" y="204262"/>
            <a:ext cx="1189993" cy="144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75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Three Column Grey">
  <p:cSld name="10_Title only_4_1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6"/>
          <p:cNvPicPr preferRelativeResize="0"/>
          <p:nvPr/>
        </p:nvPicPr>
        <p:blipFill rotWithShape="1">
          <a:blip r:embed="rId2">
            <a:alphaModFix/>
          </a:blip>
          <a:srcRect b="79" l="0" r="0" t="89"/>
          <a:stretch/>
        </p:blipFill>
        <p:spPr>
          <a:xfrm>
            <a:off x="-3975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6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8" name="Google Shape;288;p46"/>
          <p:cNvSpPr txBox="1"/>
          <p:nvPr>
            <p:ph type="title"/>
          </p:nvPr>
        </p:nvSpPr>
        <p:spPr>
          <a:xfrm>
            <a:off x="311701" y="241325"/>
            <a:ext cx="71136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89" name="Google Shape;289;p46"/>
          <p:cNvSpPr txBox="1"/>
          <p:nvPr>
            <p:ph idx="1" type="body"/>
          </p:nvPr>
        </p:nvSpPr>
        <p:spPr>
          <a:xfrm>
            <a:off x="311150" y="1196975"/>
            <a:ext cx="2432100" cy="3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73150" wrap="square" tIns="731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−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■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ー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○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90" name="Google Shape;290;p46"/>
          <p:cNvSpPr txBox="1"/>
          <p:nvPr>
            <p:ph idx="2" type="body"/>
          </p:nvPr>
        </p:nvSpPr>
        <p:spPr>
          <a:xfrm>
            <a:off x="3236543" y="1196975"/>
            <a:ext cx="2432100" cy="3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73150" wrap="square" tIns="731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−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■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ー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○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91" name="Google Shape;291;p46"/>
          <p:cNvSpPr txBox="1"/>
          <p:nvPr>
            <p:ph idx="3" type="body"/>
          </p:nvPr>
        </p:nvSpPr>
        <p:spPr>
          <a:xfrm>
            <a:off x="6161935" y="1196975"/>
            <a:ext cx="2432100" cy="34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73150" wrap="square" tIns="731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−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■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ー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○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pic>
        <p:nvPicPr>
          <p:cNvPr id="292" name="Google Shape;292;p46"/>
          <p:cNvPicPr preferRelativeResize="0"/>
          <p:nvPr/>
        </p:nvPicPr>
        <p:blipFill rotWithShape="1">
          <a:blip r:embed="rId3">
            <a:alphaModFix/>
          </a:blip>
          <a:srcRect b="337" l="0" r="0" t="337"/>
          <a:stretch/>
        </p:blipFill>
        <p:spPr>
          <a:xfrm>
            <a:off x="7701874" y="204262"/>
            <a:ext cx="1189993" cy="144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One Column White">
  <p:cSld name="One Column White_2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7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6" name="Google Shape;296;p47"/>
          <p:cNvSpPr txBox="1"/>
          <p:nvPr>
            <p:ph type="title"/>
          </p:nvPr>
        </p:nvSpPr>
        <p:spPr>
          <a:xfrm>
            <a:off x="311701" y="241325"/>
            <a:ext cx="71136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297" name="Google Shape;297;p47"/>
          <p:cNvSpPr txBox="1"/>
          <p:nvPr>
            <p:ph idx="1" type="body"/>
          </p:nvPr>
        </p:nvSpPr>
        <p:spPr>
          <a:xfrm>
            <a:off x="311150" y="1196975"/>
            <a:ext cx="8504100" cy="3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73150" wrap="square" tIns="731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−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■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ー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○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pic>
        <p:nvPicPr>
          <p:cNvPr id="298" name="Google Shape;298;p47"/>
          <p:cNvPicPr preferRelativeResize="0"/>
          <p:nvPr/>
        </p:nvPicPr>
        <p:blipFill rotWithShape="1">
          <a:blip r:embed="rId3">
            <a:alphaModFix/>
          </a:blip>
          <a:srcRect b="337" l="0" r="0" t="337"/>
          <a:stretch/>
        </p:blipFill>
        <p:spPr>
          <a:xfrm>
            <a:off x="7701874" y="204262"/>
            <a:ext cx="1189993" cy="144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75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02_Cover_2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8"/>
          <p:cNvPicPr preferRelativeResize="0"/>
          <p:nvPr/>
        </p:nvPicPr>
        <p:blipFill rotWithShape="1">
          <a:blip r:embed="rId2">
            <a:alphaModFix/>
          </a:blip>
          <a:srcRect b="49" l="0" r="25958" t="39"/>
          <a:stretch/>
        </p:blipFill>
        <p:spPr>
          <a:xfrm>
            <a:off x="3171525" y="602325"/>
            <a:ext cx="5972475" cy="45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8"/>
          <p:cNvSpPr txBox="1"/>
          <p:nvPr>
            <p:ph type="ctrTitle"/>
          </p:nvPr>
        </p:nvSpPr>
        <p:spPr>
          <a:xfrm>
            <a:off x="284450" y="1145025"/>
            <a:ext cx="2814300" cy="22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 sz="3400">
                <a:solidFill>
                  <a:schemeClr val="dk2"/>
                </a:solidFill>
              </a:defRPr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900"/>
              <a:buNone/>
              <a:defRPr sz="5200">
                <a:solidFill>
                  <a:srgbClr val="981E32"/>
                </a:solidFill>
              </a:defRPr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900"/>
              <a:buNone/>
              <a:defRPr sz="5200">
                <a:solidFill>
                  <a:srgbClr val="981E32"/>
                </a:solidFill>
              </a:defRPr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900"/>
              <a:buNone/>
              <a:defRPr sz="5200">
                <a:solidFill>
                  <a:srgbClr val="981E32"/>
                </a:solidFill>
              </a:defRPr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900"/>
              <a:buNone/>
              <a:defRPr sz="5200">
                <a:solidFill>
                  <a:srgbClr val="981E32"/>
                </a:solidFill>
              </a:defRPr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900"/>
              <a:buNone/>
              <a:defRPr sz="5200">
                <a:solidFill>
                  <a:srgbClr val="981E32"/>
                </a:solidFill>
              </a:defRPr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900"/>
              <a:buNone/>
              <a:defRPr sz="5200">
                <a:solidFill>
                  <a:srgbClr val="981E32"/>
                </a:solidFill>
              </a:defRPr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900"/>
              <a:buNone/>
              <a:defRPr sz="5200">
                <a:solidFill>
                  <a:srgbClr val="981E32"/>
                </a:solidFill>
              </a:defRPr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900"/>
              <a:buNone/>
              <a:defRPr sz="5200">
                <a:solidFill>
                  <a:srgbClr val="981E32"/>
                </a:solidFill>
              </a:defRPr>
            </a:lvl9pPr>
          </a:lstStyle>
          <a:p/>
        </p:txBody>
      </p:sp>
      <p:sp>
        <p:nvSpPr>
          <p:cNvPr id="302" name="Google Shape;302;p48"/>
          <p:cNvSpPr txBox="1"/>
          <p:nvPr>
            <p:ph idx="1" type="subTitle"/>
          </p:nvPr>
        </p:nvSpPr>
        <p:spPr>
          <a:xfrm>
            <a:off x="284450" y="3539350"/>
            <a:ext cx="28143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"/>
              <a:buNone/>
              <a:defRPr sz="1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pic>
        <p:nvPicPr>
          <p:cNvPr id="303" name="Google Shape;303;p48"/>
          <p:cNvPicPr preferRelativeResize="0"/>
          <p:nvPr/>
        </p:nvPicPr>
        <p:blipFill rotWithShape="1">
          <a:blip r:embed="rId3">
            <a:alphaModFix/>
          </a:blip>
          <a:srcRect b="22989" l="0" r="0" t="23032"/>
          <a:stretch/>
        </p:blipFill>
        <p:spPr>
          <a:xfrm>
            <a:off x="239000" y="317425"/>
            <a:ext cx="1016571" cy="54900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8"/>
          <p:cNvSpPr txBox="1"/>
          <p:nvPr>
            <p:ph idx="2" type="subTitle"/>
          </p:nvPr>
        </p:nvSpPr>
        <p:spPr>
          <a:xfrm>
            <a:off x="4454850" y="4524200"/>
            <a:ext cx="21990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Open Sans"/>
              <a:buNone/>
              <a:defRPr sz="10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 2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One Column Grey">
  <p:cSld name="10_Title only_1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50"/>
          <p:cNvPicPr preferRelativeResize="0"/>
          <p:nvPr/>
        </p:nvPicPr>
        <p:blipFill rotWithShape="1">
          <a:blip r:embed="rId2">
            <a:alphaModFix/>
          </a:blip>
          <a:srcRect b="79" l="0" r="0" t="89"/>
          <a:stretch/>
        </p:blipFill>
        <p:spPr>
          <a:xfrm>
            <a:off x="-3975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0"/>
          <p:cNvSpPr txBox="1"/>
          <p:nvPr/>
        </p:nvSpPr>
        <p:spPr>
          <a:xfrm>
            <a:off x="98925" y="49159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9" name="Google Shape;309;p50"/>
          <p:cNvSpPr txBox="1"/>
          <p:nvPr>
            <p:ph type="title"/>
          </p:nvPr>
        </p:nvSpPr>
        <p:spPr>
          <a:xfrm>
            <a:off x="311701" y="241325"/>
            <a:ext cx="71136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310" name="Google Shape;310;p50"/>
          <p:cNvSpPr txBox="1"/>
          <p:nvPr>
            <p:ph idx="1" type="body"/>
          </p:nvPr>
        </p:nvSpPr>
        <p:spPr>
          <a:xfrm>
            <a:off x="311150" y="1196975"/>
            <a:ext cx="8504100" cy="3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73150" wrap="square" tIns="731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11" name="Google Shape;311;p50"/>
          <p:cNvPicPr preferRelativeResize="0"/>
          <p:nvPr/>
        </p:nvPicPr>
        <p:blipFill rotWithShape="1">
          <a:blip r:embed="rId3">
            <a:alphaModFix/>
          </a:blip>
          <a:srcRect b="337" l="0" r="0" t="337"/>
          <a:stretch/>
        </p:blipFill>
        <p:spPr>
          <a:xfrm>
            <a:off x="7701874" y="204262"/>
            <a:ext cx="1189993" cy="144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75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One Column White">
  <p:cSld name="One Column White_1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65" y="0"/>
            <a:ext cx="913607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51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5" name="Google Shape;315;p51"/>
          <p:cNvSpPr txBox="1"/>
          <p:nvPr>
            <p:ph type="title"/>
          </p:nvPr>
        </p:nvSpPr>
        <p:spPr>
          <a:xfrm>
            <a:off x="311701" y="241325"/>
            <a:ext cx="71136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316" name="Google Shape;316;p51"/>
          <p:cNvSpPr txBox="1"/>
          <p:nvPr>
            <p:ph idx="1" type="body"/>
          </p:nvPr>
        </p:nvSpPr>
        <p:spPr>
          <a:xfrm>
            <a:off x="311150" y="1196975"/>
            <a:ext cx="8504100" cy="3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73150" wrap="square" tIns="731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−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■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ー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○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■"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pic>
        <p:nvPicPr>
          <p:cNvPr id="317" name="Google Shape;317;p51"/>
          <p:cNvPicPr preferRelativeResize="0"/>
          <p:nvPr/>
        </p:nvPicPr>
        <p:blipFill rotWithShape="1">
          <a:blip r:embed="rId3">
            <a:alphaModFix/>
          </a:blip>
          <a:srcRect b="337" l="0" r="0" t="337"/>
          <a:stretch/>
        </p:blipFill>
        <p:spPr>
          <a:xfrm>
            <a:off x="7701874" y="204262"/>
            <a:ext cx="1189993" cy="144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75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with Title 1">
  <p:cSld name="10_Title only 4_1_1_1_1_1_3_2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2"/>
          <p:cNvPicPr preferRelativeResize="0"/>
          <p:nvPr/>
        </p:nvPicPr>
        <p:blipFill rotWithShape="1">
          <a:blip r:embed="rId2">
            <a:alphaModFix/>
          </a:blip>
          <a:srcRect b="0" l="882" r="-9" t="0"/>
          <a:stretch/>
        </p:blipFill>
        <p:spPr>
          <a:xfrm>
            <a:off x="0" y="-2250"/>
            <a:ext cx="9181051" cy="514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52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1" name="Google Shape;321;p52"/>
          <p:cNvSpPr txBox="1"/>
          <p:nvPr>
            <p:ph type="title"/>
          </p:nvPr>
        </p:nvSpPr>
        <p:spPr>
          <a:xfrm>
            <a:off x="311150" y="241325"/>
            <a:ext cx="7150200" cy="6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0" wrap="square" tIns="685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None/>
              <a:defRPr sz="2400">
                <a:solidFill>
                  <a:srgbClr val="22222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None/>
              <a:defRPr>
                <a:solidFill>
                  <a:srgbClr val="22222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None/>
              <a:defRPr>
                <a:solidFill>
                  <a:srgbClr val="22222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None/>
              <a:defRPr>
                <a:solidFill>
                  <a:srgbClr val="22222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None/>
              <a:defRPr>
                <a:solidFill>
                  <a:srgbClr val="22222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None/>
              <a:defRPr>
                <a:solidFill>
                  <a:srgbClr val="22222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None/>
              <a:defRPr>
                <a:solidFill>
                  <a:srgbClr val="22222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None/>
              <a:defRPr>
                <a:solidFill>
                  <a:srgbClr val="22222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None/>
              <a:defRPr>
                <a:solidFill>
                  <a:srgbClr val="222222"/>
                </a:solidFill>
              </a:defRPr>
            </a:lvl9pPr>
          </a:lstStyle>
          <a:p/>
        </p:txBody>
      </p:sp>
      <p:pic>
        <p:nvPicPr>
          <p:cNvPr id="322" name="Google Shape;322;p52"/>
          <p:cNvPicPr preferRelativeResize="0"/>
          <p:nvPr/>
        </p:nvPicPr>
        <p:blipFill rotWithShape="1">
          <a:blip r:embed="rId3">
            <a:alphaModFix/>
          </a:blip>
          <a:srcRect b="337" l="0" r="0" t="337"/>
          <a:stretch/>
        </p:blipFill>
        <p:spPr>
          <a:xfrm>
            <a:off x="7701874" y="204262"/>
            <a:ext cx="1189993" cy="144242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52"/>
          <p:cNvSpPr txBox="1"/>
          <p:nvPr>
            <p:ph idx="1" type="body"/>
          </p:nvPr>
        </p:nvSpPr>
        <p:spPr>
          <a:xfrm>
            <a:off x="311150" y="1196975"/>
            <a:ext cx="8504100" cy="3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73150" wrap="square" tIns="731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1pPr>
            <a:lvl2pPr indent="-32004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22222"/>
              </a:buClr>
              <a:buSzPts val="1440"/>
              <a:buChar char="•"/>
              <a:defRPr>
                <a:solidFill>
                  <a:srgbClr val="222222"/>
                </a:solidFill>
              </a:defRPr>
            </a:lvl2pPr>
            <a:lvl3pPr indent="-320039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22222"/>
              </a:buClr>
              <a:buSzPts val="1440"/>
              <a:buChar char="•"/>
              <a:defRPr>
                <a:solidFill>
                  <a:srgbClr val="222222"/>
                </a:solidFill>
              </a:defRPr>
            </a:lvl3pPr>
            <a:lvl4pPr indent="-320039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22222"/>
              </a:buClr>
              <a:buSzPts val="1440"/>
              <a:buChar char="•"/>
              <a:defRPr>
                <a:solidFill>
                  <a:srgbClr val="222222"/>
                </a:solidFill>
              </a:defRPr>
            </a:lvl4pPr>
            <a:lvl5pPr indent="-320039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22222"/>
              </a:buClr>
              <a:buSzPts val="1440"/>
              <a:buChar char="•"/>
              <a:defRPr>
                <a:solidFill>
                  <a:srgbClr val="222222"/>
                </a:solidFill>
              </a:defRPr>
            </a:lvl5pPr>
            <a:lvl6pPr indent="-3429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22222"/>
              </a:buClr>
              <a:buSzPts val="1800"/>
              <a:buChar char="•"/>
              <a:defRPr>
                <a:solidFill>
                  <a:srgbClr val="222222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None/>
              <a:defRPr>
                <a:solidFill>
                  <a:srgbClr val="222222"/>
                </a:solidFill>
              </a:defRPr>
            </a:lvl9pPr>
          </a:lstStyle>
          <a:p/>
        </p:txBody>
      </p:sp>
      <p:pic>
        <p:nvPicPr>
          <p:cNvPr id="324" name="Google Shape;32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6550" y="3358400"/>
            <a:ext cx="519951" cy="36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Breaker Slide 2">
  <p:cSld name="Grey Breaker Slide 2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62" y="0"/>
            <a:ext cx="913047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3"/>
          <p:cNvSpPr txBox="1"/>
          <p:nvPr>
            <p:ph type="title"/>
          </p:nvPr>
        </p:nvSpPr>
        <p:spPr>
          <a:xfrm>
            <a:off x="448050" y="1107825"/>
            <a:ext cx="2677500" cy="20925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0" wrap="square" tIns="6857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28" name="Google Shape;328;p53"/>
          <p:cNvSpPr txBox="1"/>
          <p:nvPr>
            <p:ph idx="1" type="subTitle"/>
          </p:nvPr>
        </p:nvSpPr>
        <p:spPr>
          <a:xfrm>
            <a:off x="448050" y="3200399"/>
            <a:ext cx="2677500" cy="9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9142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3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29" name="Google Shape;329;p53"/>
          <p:cNvSpPr txBox="1"/>
          <p:nvPr/>
        </p:nvSpPr>
        <p:spPr>
          <a:xfrm>
            <a:off x="84328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0" name="Google Shape;330;p53"/>
          <p:cNvSpPr txBox="1"/>
          <p:nvPr/>
        </p:nvSpPr>
        <p:spPr>
          <a:xfrm>
            <a:off x="-5" y="4739425"/>
            <a:ext cx="948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PROPRIETARY   |</a:t>
            </a:r>
            <a:endParaRPr b="0" i="0" sz="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1" name="Google Shape;331;p53"/>
          <p:cNvSpPr txBox="1"/>
          <p:nvPr/>
        </p:nvSpPr>
        <p:spPr>
          <a:xfrm>
            <a:off x="98925" y="49159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2" name="Google Shape;33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9572" y="244716"/>
            <a:ext cx="1663797" cy="411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Product Intro">
  <p:cSld name="Grey Product Intro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62" y="0"/>
            <a:ext cx="91304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4"/>
          <p:cNvSpPr txBox="1"/>
          <p:nvPr>
            <p:ph type="title"/>
          </p:nvPr>
        </p:nvSpPr>
        <p:spPr>
          <a:xfrm>
            <a:off x="363500" y="917825"/>
            <a:ext cx="29898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0" wrap="square" tIns="68575">
            <a:noAutofit/>
          </a:bodyPr>
          <a:lstStyle>
            <a:lvl1pPr lvl="0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 algn="ctr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6" name="Google Shape;336;p54"/>
          <p:cNvSpPr txBox="1"/>
          <p:nvPr>
            <p:ph idx="1" type="subTitle"/>
          </p:nvPr>
        </p:nvSpPr>
        <p:spPr>
          <a:xfrm>
            <a:off x="4005675" y="994025"/>
            <a:ext cx="2677500" cy="28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9142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3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37" name="Google Shape;337;p54"/>
          <p:cNvSpPr txBox="1"/>
          <p:nvPr/>
        </p:nvSpPr>
        <p:spPr>
          <a:xfrm>
            <a:off x="84328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8" name="Google Shape;338;p54"/>
          <p:cNvSpPr txBox="1"/>
          <p:nvPr/>
        </p:nvSpPr>
        <p:spPr>
          <a:xfrm>
            <a:off x="-5" y="4739425"/>
            <a:ext cx="948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PROPRIETARY   |</a:t>
            </a:r>
            <a:endParaRPr b="0" i="0" sz="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p54"/>
          <p:cNvSpPr txBox="1"/>
          <p:nvPr/>
        </p:nvSpPr>
        <p:spPr>
          <a:xfrm>
            <a:off x="98925" y="49159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0" name="Google Shape;34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One Column Grey 1">
  <p:cSld name="Grey One Column Grey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90" y="0"/>
            <a:ext cx="914120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55"/>
          <p:cNvSpPr txBox="1"/>
          <p:nvPr>
            <p:ph idx="1" type="body"/>
          </p:nvPr>
        </p:nvSpPr>
        <p:spPr>
          <a:xfrm>
            <a:off x="311150" y="1189038"/>
            <a:ext cx="85359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4" name="Google Shape;344;p55"/>
          <p:cNvSpPr txBox="1"/>
          <p:nvPr/>
        </p:nvSpPr>
        <p:spPr>
          <a:xfrm>
            <a:off x="98925" y="49159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5" name="Google Shape;345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5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5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One Column White">
  <p:cSld name="Grey One Column White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62" y="0"/>
            <a:ext cx="913047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6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0" name="Google Shape;35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6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352" name="Google Shape;352;p56"/>
          <p:cNvSpPr txBox="1"/>
          <p:nvPr>
            <p:ph idx="1" type="body"/>
          </p:nvPr>
        </p:nvSpPr>
        <p:spPr>
          <a:xfrm>
            <a:off x="311150" y="1189038"/>
            <a:ext cx="85359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5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Three Column Grey 1">
  <p:cSld name="Grey Three Column Grey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90" y="0"/>
            <a:ext cx="914120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7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6" name="Google Shape;356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7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358" name="Google Shape;358;p57"/>
          <p:cNvSpPr txBox="1"/>
          <p:nvPr>
            <p:ph idx="1" type="body"/>
          </p:nvPr>
        </p:nvSpPr>
        <p:spPr>
          <a:xfrm>
            <a:off x="311150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57"/>
          <p:cNvSpPr txBox="1"/>
          <p:nvPr>
            <p:ph idx="2" type="body"/>
          </p:nvPr>
        </p:nvSpPr>
        <p:spPr>
          <a:xfrm>
            <a:off x="3363734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0" name="Google Shape;360;p57"/>
          <p:cNvSpPr txBox="1"/>
          <p:nvPr>
            <p:ph idx="3" type="body"/>
          </p:nvPr>
        </p:nvSpPr>
        <p:spPr>
          <a:xfrm>
            <a:off x="6416317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Breaker Slide 2">
  <p:cSld name="Grey Breaker Slide 2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62" y="0"/>
            <a:ext cx="913047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9"/>
          <p:cNvSpPr txBox="1"/>
          <p:nvPr>
            <p:ph type="title"/>
          </p:nvPr>
        </p:nvSpPr>
        <p:spPr>
          <a:xfrm>
            <a:off x="448050" y="1107825"/>
            <a:ext cx="2677500" cy="20925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0" wrap="square" tIns="6857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67" name="Google Shape;367;p59"/>
          <p:cNvSpPr txBox="1"/>
          <p:nvPr>
            <p:ph idx="1" type="subTitle"/>
          </p:nvPr>
        </p:nvSpPr>
        <p:spPr>
          <a:xfrm>
            <a:off x="448050" y="3200399"/>
            <a:ext cx="2677500" cy="9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9142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3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8" name="Google Shape;368;p59"/>
          <p:cNvSpPr txBox="1"/>
          <p:nvPr/>
        </p:nvSpPr>
        <p:spPr>
          <a:xfrm>
            <a:off x="84328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9" name="Google Shape;369;p59"/>
          <p:cNvSpPr txBox="1"/>
          <p:nvPr/>
        </p:nvSpPr>
        <p:spPr>
          <a:xfrm>
            <a:off x="-5" y="4739425"/>
            <a:ext cx="948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PROPRIETARY   |</a:t>
            </a:r>
            <a:endParaRPr b="0" i="0" sz="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0" name="Google Shape;370;p59"/>
          <p:cNvSpPr txBox="1"/>
          <p:nvPr/>
        </p:nvSpPr>
        <p:spPr>
          <a:xfrm>
            <a:off x="98925" y="49159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1" name="Google Shape;371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9572" y="244716"/>
            <a:ext cx="1663797" cy="411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Product Intro">
  <p:cSld name="Grey Product Intro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62" y="0"/>
            <a:ext cx="91304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60"/>
          <p:cNvSpPr txBox="1"/>
          <p:nvPr>
            <p:ph type="title"/>
          </p:nvPr>
        </p:nvSpPr>
        <p:spPr>
          <a:xfrm>
            <a:off x="363500" y="917825"/>
            <a:ext cx="29898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0" wrap="square" tIns="68575">
            <a:noAutofit/>
          </a:bodyPr>
          <a:lstStyle>
            <a:lvl1pPr lvl="0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  <a:defRPr sz="1500"/>
            </a:lvl1pPr>
            <a:lvl2pPr lvl="1" rtl="0" algn="ctr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2pPr>
            <a:lvl3pPr lvl="2" rtl="0" algn="ctr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3pPr>
            <a:lvl4pPr lvl="3" rtl="0" algn="ctr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4pPr>
            <a:lvl5pPr lvl="4" rtl="0" algn="ctr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5pPr>
            <a:lvl6pPr lvl="5" rtl="0" algn="ctr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6pPr>
            <a:lvl7pPr lvl="6" rtl="0" algn="ctr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7pPr>
            <a:lvl8pPr lvl="7" rtl="0" algn="ctr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8pPr>
            <a:lvl9pPr lvl="8" rtl="0" algn="ctr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1900"/>
              <a:buNone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75" name="Google Shape;375;p60"/>
          <p:cNvSpPr txBox="1"/>
          <p:nvPr>
            <p:ph idx="1" type="subTitle"/>
          </p:nvPr>
        </p:nvSpPr>
        <p:spPr>
          <a:xfrm>
            <a:off x="4005675" y="994025"/>
            <a:ext cx="2677500" cy="28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9142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13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6" name="Google Shape;376;p60"/>
          <p:cNvSpPr txBox="1"/>
          <p:nvPr/>
        </p:nvSpPr>
        <p:spPr>
          <a:xfrm>
            <a:off x="843280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fld id="{00000000-1234-1234-1234-123412341234}" type="slidenum">
              <a:rPr b="0" i="0" lang="en" sz="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7" name="Google Shape;377;p60"/>
          <p:cNvSpPr txBox="1"/>
          <p:nvPr/>
        </p:nvSpPr>
        <p:spPr>
          <a:xfrm>
            <a:off x="-5" y="4739425"/>
            <a:ext cx="948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PROPRIETARY   |</a:t>
            </a:r>
            <a:endParaRPr b="0" i="0" sz="7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8" name="Google Shape;378;p60"/>
          <p:cNvSpPr txBox="1"/>
          <p:nvPr/>
        </p:nvSpPr>
        <p:spPr>
          <a:xfrm>
            <a:off x="98925" y="49159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9" name="Google Shape;37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One Column Grey">
  <p:cSld name="Grey One Column Grey"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90" y="0"/>
            <a:ext cx="914120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1"/>
          <p:cNvSpPr txBox="1"/>
          <p:nvPr>
            <p:ph idx="1" type="body"/>
          </p:nvPr>
        </p:nvSpPr>
        <p:spPr>
          <a:xfrm>
            <a:off x="311150" y="1189038"/>
            <a:ext cx="85359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p61"/>
          <p:cNvSpPr txBox="1"/>
          <p:nvPr/>
        </p:nvSpPr>
        <p:spPr>
          <a:xfrm>
            <a:off x="98925" y="49159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4" name="Google Shape;384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61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5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One Column White">
  <p:cSld name="Grey One Column White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62" y="0"/>
            <a:ext cx="913047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62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9" name="Google Shape;389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62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391" name="Google Shape;391;p62"/>
          <p:cNvSpPr txBox="1"/>
          <p:nvPr>
            <p:ph idx="1" type="body"/>
          </p:nvPr>
        </p:nvSpPr>
        <p:spPr>
          <a:xfrm>
            <a:off x="311150" y="1189038"/>
            <a:ext cx="85359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5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Two Column Grey">
  <p:cSld name="Grey Two Column Grey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90" y="0"/>
            <a:ext cx="914120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3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5" name="Google Shape;395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63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397" name="Google Shape;397;p63"/>
          <p:cNvSpPr txBox="1"/>
          <p:nvPr>
            <p:ph idx="1" type="body"/>
          </p:nvPr>
        </p:nvSpPr>
        <p:spPr>
          <a:xfrm>
            <a:off x="311150" y="1189038"/>
            <a:ext cx="40407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63"/>
          <p:cNvSpPr txBox="1"/>
          <p:nvPr>
            <p:ph idx="2" type="body"/>
          </p:nvPr>
        </p:nvSpPr>
        <p:spPr>
          <a:xfrm>
            <a:off x="4807523" y="1189038"/>
            <a:ext cx="40407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5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Three Column Grey">
  <p:cSld name="Grey Three Column Grey"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90" y="0"/>
            <a:ext cx="914120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64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02" name="Google Shape;402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64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04" name="Google Shape;404;p64"/>
          <p:cNvSpPr txBox="1"/>
          <p:nvPr>
            <p:ph idx="1" type="body"/>
          </p:nvPr>
        </p:nvSpPr>
        <p:spPr>
          <a:xfrm>
            <a:off x="311150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5" name="Google Shape;405;p64"/>
          <p:cNvSpPr txBox="1"/>
          <p:nvPr>
            <p:ph idx="2" type="body"/>
          </p:nvPr>
        </p:nvSpPr>
        <p:spPr>
          <a:xfrm>
            <a:off x="3363734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6" name="Google Shape;406;p64"/>
          <p:cNvSpPr txBox="1"/>
          <p:nvPr>
            <p:ph idx="3" type="body"/>
          </p:nvPr>
        </p:nvSpPr>
        <p:spPr>
          <a:xfrm>
            <a:off x="6416317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One Column Grey">
  <p:cSld name="1_Grey One Column Grey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90" y="0"/>
            <a:ext cx="914120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65"/>
          <p:cNvSpPr txBox="1"/>
          <p:nvPr>
            <p:ph idx="1" type="body"/>
          </p:nvPr>
        </p:nvSpPr>
        <p:spPr>
          <a:xfrm>
            <a:off x="311150" y="1189038"/>
            <a:ext cx="85359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0" name="Google Shape;410;p65"/>
          <p:cNvSpPr txBox="1"/>
          <p:nvPr/>
        </p:nvSpPr>
        <p:spPr>
          <a:xfrm>
            <a:off x="98925" y="49159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1" name="Google Shape;411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65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5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 Slide 2"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949" y="-10479"/>
            <a:ext cx="9163950" cy="5162356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6"/>
          <p:cNvSpPr txBox="1"/>
          <p:nvPr>
            <p:ph type="ctrTitle"/>
          </p:nvPr>
        </p:nvSpPr>
        <p:spPr>
          <a:xfrm>
            <a:off x="284450" y="1145025"/>
            <a:ext cx="2814300" cy="2284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700"/>
              <a:buNone/>
              <a:defRPr sz="3400">
                <a:solidFill>
                  <a:schemeClr val="dk2"/>
                </a:solidFill>
              </a:defRPr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900"/>
              <a:buNone/>
              <a:defRPr sz="5200">
                <a:solidFill>
                  <a:srgbClr val="981E32"/>
                </a:solidFill>
              </a:defRPr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900"/>
              <a:buNone/>
              <a:defRPr sz="5200">
                <a:solidFill>
                  <a:srgbClr val="981E32"/>
                </a:solidFill>
              </a:defRPr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900"/>
              <a:buNone/>
              <a:defRPr sz="5200">
                <a:solidFill>
                  <a:srgbClr val="981E32"/>
                </a:solidFill>
              </a:defRPr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900"/>
              <a:buNone/>
              <a:defRPr sz="5200">
                <a:solidFill>
                  <a:srgbClr val="981E32"/>
                </a:solidFill>
              </a:defRPr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900"/>
              <a:buNone/>
              <a:defRPr sz="5200">
                <a:solidFill>
                  <a:srgbClr val="981E32"/>
                </a:solidFill>
              </a:defRPr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900"/>
              <a:buNone/>
              <a:defRPr sz="5200">
                <a:solidFill>
                  <a:srgbClr val="981E32"/>
                </a:solidFill>
              </a:defRPr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900"/>
              <a:buNone/>
              <a:defRPr sz="5200">
                <a:solidFill>
                  <a:srgbClr val="981E32"/>
                </a:solidFill>
              </a:defRPr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900"/>
              <a:buNone/>
              <a:defRPr sz="5200">
                <a:solidFill>
                  <a:srgbClr val="981E32"/>
                </a:solidFill>
              </a:defRPr>
            </a:lvl9pPr>
          </a:lstStyle>
          <a:p/>
        </p:txBody>
      </p:sp>
      <p:sp>
        <p:nvSpPr>
          <p:cNvPr id="416" name="Google Shape;416;p66"/>
          <p:cNvSpPr txBox="1"/>
          <p:nvPr>
            <p:ph idx="1" type="subTitle"/>
          </p:nvPr>
        </p:nvSpPr>
        <p:spPr>
          <a:xfrm>
            <a:off x="284450" y="3539350"/>
            <a:ext cx="2814300" cy="6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"/>
              <a:buNone/>
              <a:defRPr sz="1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417" name="Google Shape;417;p66"/>
          <p:cNvSpPr txBox="1"/>
          <p:nvPr>
            <p:ph idx="2" type="subTitle"/>
          </p:nvPr>
        </p:nvSpPr>
        <p:spPr>
          <a:xfrm>
            <a:off x="4179845" y="4606702"/>
            <a:ext cx="21990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Open Sans"/>
              <a:buNone/>
              <a:defRPr sz="10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pic>
        <p:nvPicPr>
          <p:cNvPr id="418" name="Google Shape;418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130" y="221500"/>
            <a:ext cx="2035260" cy="50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3">
  <p:cSld name="Title Slide 3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625" y="-2225"/>
            <a:ext cx="9138377" cy="5147949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67"/>
          <p:cNvSpPr txBox="1"/>
          <p:nvPr>
            <p:ph type="ctrTitle"/>
          </p:nvPr>
        </p:nvSpPr>
        <p:spPr>
          <a:xfrm>
            <a:off x="749275" y="917650"/>
            <a:ext cx="3158400" cy="1509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400"/>
              <a:buNone/>
              <a:defRPr sz="3400">
                <a:solidFill>
                  <a:schemeClr val="dk2"/>
                </a:solidFill>
              </a:defRPr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400"/>
              <a:buNone/>
              <a:defRPr sz="3400">
                <a:solidFill>
                  <a:srgbClr val="981E32"/>
                </a:solidFill>
              </a:defRPr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400"/>
              <a:buNone/>
              <a:defRPr sz="3400">
                <a:solidFill>
                  <a:srgbClr val="981E32"/>
                </a:solidFill>
              </a:defRPr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400"/>
              <a:buNone/>
              <a:defRPr sz="3400">
                <a:solidFill>
                  <a:srgbClr val="981E32"/>
                </a:solidFill>
              </a:defRPr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400"/>
              <a:buNone/>
              <a:defRPr sz="3400">
                <a:solidFill>
                  <a:srgbClr val="981E32"/>
                </a:solidFill>
              </a:defRPr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400"/>
              <a:buNone/>
              <a:defRPr sz="3400">
                <a:solidFill>
                  <a:srgbClr val="981E32"/>
                </a:solidFill>
              </a:defRPr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400"/>
              <a:buNone/>
              <a:defRPr sz="3400">
                <a:solidFill>
                  <a:srgbClr val="981E32"/>
                </a:solidFill>
              </a:defRPr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400"/>
              <a:buNone/>
              <a:defRPr sz="3400">
                <a:solidFill>
                  <a:srgbClr val="981E32"/>
                </a:solidFill>
              </a:defRPr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ts val="3400"/>
              <a:buNone/>
              <a:defRPr sz="3400">
                <a:solidFill>
                  <a:srgbClr val="981E32"/>
                </a:solidFill>
              </a:defRPr>
            </a:lvl9pPr>
          </a:lstStyle>
          <a:p/>
        </p:txBody>
      </p:sp>
      <p:sp>
        <p:nvSpPr>
          <p:cNvPr id="422" name="Google Shape;422;p67"/>
          <p:cNvSpPr txBox="1"/>
          <p:nvPr>
            <p:ph idx="1" type="subTitle"/>
          </p:nvPr>
        </p:nvSpPr>
        <p:spPr>
          <a:xfrm>
            <a:off x="749275" y="2536650"/>
            <a:ext cx="31584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Font typeface="Open Sans"/>
              <a:buNone/>
              <a:defRPr sz="15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423" name="Google Shape;423;p67"/>
          <p:cNvSpPr txBox="1"/>
          <p:nvPr>
            <p:ph idx="2" type="subTitle"/>
          </p:nvPr>
        </p:nvSpPr>
        <p:spPr>
          <a:xfrm rot="5400000">
            <a:off x="8153225" y="2586825"/>
            <a:ext cx="11211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Open Sans"/>
              <a:buNone/>
              <a:def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rtl="0" algn="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424" name="Google Shape;424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800" y="4191475"/>
            <a:ext cx="1115900" cy="866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Two Column White">
  <p:cSld name="Grey Two Column White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62" y="0"/>
            <a:ext cx="913047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68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8" name="Google Shape;428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68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30" name="Google Shape;430;p68"/>
          <p:cNvSpPr txBox="1"/>
          <p:nvPr>
            <p:ph idx="1" type="body"/>
          </p:nvPr>
        </p:nvSpPr>
        <p:spPr>
          <a:xfrm>
            <a:off x="311150" y="1189038"/>
            <a:ext cx="40407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68"/>
          <p:cNvSpPr txBox="1"/>
          <p:nvPr>
            <p:ph idx="2" type="body"/>
          </p:nvPr>
        </p:nvSpPr>
        <p:spPr>
          <a:xfrm>
            <a:off x="4807523" y="1189038"/>
            <a:ext cx="40407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5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Three Column White">
  <p:cSld name="Grey Three Column White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62" y="0"/>
            <a:ext cx="913047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69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5" name="Google Shape;435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69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37" name="Google Shape;437;p69"/>
          <p:cNvSpPr txBox="1"/>
          <p:nvPr>
            <p:ph idx="1" type="body"/>
          </p:nvPr>
        </p:nvSpPr>
        <p:spPr>
          <a:xfrm>
            <a:off x="311150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69"/>
          <p:cNvSpPr txBox="1"/>
          <p:nvPr>
            <p:ph idx="2" type="body"/>
          </p:nvPr>
        </p:nvSpPr>
        <p:spPr>
          <a:xfrm>
            <a:off x="3363734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p69"/>
          <p:cNvSpPr txBox="1"/>
          <p:nvPr>
            <p:ph idx="3" type="body"/>
          </p:nvPr>
        </p:nvSpPr>
        <p:spPr>
          <a:xfrm>
            <a:off x="6416317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Two Column Grey">
  <p:cSld name="Blue Two Column Grey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90" y="0"/>
            <a:ext cx="913047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70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3" name="Google Shape;443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70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45" name="Google Shape;445;p70"/>
          <p:cNvSpPr txBox="1"/>
          <p:nvPr>
            <p:ph idx="1" type="body"/>
          </p:nvPr>
        </p:nvSpPr>
        <p:spPr>
          <a:xfrm>
            <a:off x="311150" y="1189038"/>
            <a:ext cx="40407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70"/>
          <p:cNvSpPr txBox="1"/>
          <p:nvPr>
            <p:ph idx="2" type="body"/>
          </p:nvPr>
        </p:nvSpPr>
        <p:spPr>
          <a:xfrm>
            <a:off x="4807523" y="1189038"/>
            <a:ext cx="40407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5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Three Column Grey">
  <p:cSld name="Blue Three Column Grey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90" y="0"/>
            <a:ext cx="913047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71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0" name="Google Shape;45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71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52" name="Google Shape;452;p71"/>
          <p:cNvSpPr txBox="1"/>
          <p:nvPr>
            <p:ph idx="1" type="body"/>
          </p:nvPr>
        </p:nvSpPr>
        <p:spPr>
          <a:xfrm>
            <a:off x="311150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3" name="Google Shape;453;p71"/>
          <p:cNvSpPr txBox="1"/>
          <p:nvPr>
            <p:ph idx="2" type="body"/>
          </p:nvPr>
        </p:nvSpPr>
        <p:spPr>
          <a:xfrm>
            <a:off x="3363734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4" name="Google Shape;454;p71"/>
          <p:cNvSpPr txBox="1"/>
          <p:nvPr>
            <p:ph idx="3" type="body"/>
          </p:nvPr>
        </p:nvSpPr>
        <p:spPr>
          <a:xfrm>
            <a:off x="6416317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Two Column White">
  <p:cSld name="Blue Two Column White"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63" y="0"/>
            <a:ext cx="913047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72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8" name="Google Shape;458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72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60" name="Google Shape;460;p72"/>
          <p:cNvSpPr txBox="1"/>
          <p:nvPr>
            <p:ph idx="1" type="body"/>
          </p:nvPr>
        </p:nvSpPr>
        <p:spPr>
          <a:xfrm>
            <a:off x="311150" y="1189038"/>
            <a:ext cx="40407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1" name="Google Shape;461;p72"/>
          <p:cNvSpPr txBox="1"/>
          <p:nvPr>
            <p:ph idx="2" type="body"/>
          </p:nvPr>
        </p:nvSpPr>
        <p:spPr>
          <a:xfrm>
            <a:off x="4807523" y="1189038"/>
            <a:ext cx="40407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5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Three Column White">
  <p:cSld name="Blue Three Column White"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63" y="0"/>
            <a:ext cx="913047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73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5" name="Google Shape;465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73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67" name="Google Shape;467;p73"/>
          <p:cNvSpPr txBox="1"/>
          <p:nvPr>
            <p:ph idx="1" type="body"/>
          </p:nvPr>
        </p:nvSpPr>
        <p:spPr>
          <a:xfrm>
            <a:off x="311150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8" name="Google Shape;468;p73"/>
          <p:cNvSpPr txBox="1"/>
          <p:nvPr>
            <p:ph idx="2" type="body"/>
          </p:nvPr>
        </p:nvSpPr>
        <p:spPr>
          <a:xfrm>
            <a:off x="3363734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9" name="Google Shape;469;p73"/>
          <p:cNvSpPr txBox="1"/>
          <p:nvPr>
            <p:ph idx="3" type="body"/>
          </p:nvPr>
        </p:nvSpPr>
        <p:spPr>
          <a:xfrm>
            <a:off x="6416317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Three Column Grey">
  <p:cSld name="Green Three Column Grey"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90" y="0"/>
            <a:ext cx="9130473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74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3" name="Google Shape;473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74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75" name="Google Shape;475;p74"/>
          <p:cNvSpPr txBox="1"/>
          <p:nvPr>
            <p:ph idx="1" type="body"/>
          </p:nvPr>
        </p:nvSpPr>
        <p:spPr>
          <a:xfrm>
            <a:off x="311150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74"/>
          <p:cNvSpPr txBox="1"/>
          <p:nvPr>
            <p:ph idx="2" type="body"/>
          </p:nvPr>
        </p:nvSpPr>
        <p:spPr>
          <a:xfrm>
            <a:off x="3363734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7" name="Google Shape;477;p74"/>
          <p:cNvSpPr txBox="1"/>
          <p:nvPr>
            <p:ph idx="3" type="body"/>
          </p:nvPr>
        </p:nvSpPr>
        <p:spPr>
          <a:xfrm>
            <a:off x="6416317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Two Column White">
  <p:cSld name="Green Two Column White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63" y="0"/>
            <a:ext cx="913047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75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1" name="Google Shape;481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75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83" name="Google Shape;483;p75"/>
          <p:cNvSpPr txBox="1"/>
          <p:nvPr>
            <p:ph idx="1" type="body"/>
          </p:nvPr>
        </p:nvSpPr>
        <p:spPr>
          <a:xfrm>
            <a:off x="311150" y="1189038"/>
            <a:ext cx="40407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p75"/>
          <p:cNvSpPr txBox="1"/>
          <p:nvPr>
            <p:ph idx="2" type="body"/>
          </p:nvPr>
        </p:nvSpPr>
        <p:spPr>
          <a:xfrm>
            <a:off x="4807523" y="1189038"/>
            <a:ext cx="40407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5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Three Column White">
  <p:cSld name="Green Three Column White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63" y="0"/>
            <a:ext cx="913047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76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8" name="Google Shape;48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76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90" name="Google Shape;490;p76"/>
          <p:cNvSpPr txBox="1"/>
          <p:nvPr>
            <p:ph idx="1" type="body"/>
          </p:nvPr>
        </p:nvSpPr>
        <p:spPr>
          <a:xfrm>
            <a:off x="311150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1" name="Google Shape;491;p76"/>
          <p:cNvSpPr txBox="1"/>
          <p:nvPr>
            <p:ph idx="2" type="body"/>
          </p:nvPr>
        </p:nvSpPr>
        <p:spPr>
          <a:xfrm>
            <a:off x="3363734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2" name="Google Shape;492;p76"/>
          <p:cNvSpPr txBox="1"/>
          <p:nvPr>
            <p:ph idx="3" type="body"/>
          </p:nvPr>
        </p:nvSpPr>
        <p:spPr>
          <a:xfrm>
            <a:off x="6416317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 Three Column Grey">
  <p:cSld name="Red Three Column Grey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790" y="0"/>
            <a:ext cx="914120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77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96" name="Google Shape;496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7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498" name="Google Shape;498;p77"/>
          <p:cNvSpPr txBox="1"/>
          <p:nvPr>
            <p:ph idx="1" type="body"/>
          </p:nvPr>
        </p:nvSpPr>
        <p:spPr>
          <a:xfrm>
            <a:off x="311150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9" name="Google Shape;499;p77"/>
          <p:cNvSpPr txBox="1"/>
          <p:nvPr>
            <p:ph idx="2" type="body"/>
          </p:nvPr>
        </p:nvSpPr>
        <p:spPr>
          <a:xfrm>
            <a:off x="3363734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77"/>
          <p:cNvSpPr txBox="1"/>
          <p:nvPr>
            <p:ph idx="3" type="body"/>
          </p:nvPr>
        </p:nvSpPr>
        <p:spPr>
          <a:xfrm>
            <a:off x="6416317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 Two Column White">
  <p:cSld name="Red Two Column White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63" y="0"/>
            <a:ext cx="913047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78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04" name="Google Shape;504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78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506" name="Google Shape;506;p78"/>
          <p:cNvSpPr txBox="1"/>
          <p:nvPr>
            <p:ph idx="1" type="body"/>
          </p:nvPr>
        </p:nvSpPr>
        <p:spPr>
          <a:xfrm>
            <a:off x="311150" y="1189038"/>
            <a:ext cx="40407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7" name="Google Shape;507;p78"/>
          <p:cNvSpPr txBox="1"/>
          <p:nvPr>
            <p:ph idx="2" type="body"/>
          </p:nvPr>
        </p:nvSpPr>
        <p:spPr>
          <a:xfrm>
            <a:off x="4807523" y="1189038"/>
            <a:ext cx="40407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75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d Three Column White">
  <p:cSld name="Red Three Column White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763" y="0"/>
            <a:ext cx="913047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79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11" name="Google Shape;511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197" y="191150"/>
            <a:ext cx="1282855" cy="31761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79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513" name="Google Shape;513;p79"/>
          <p:cNvSpPr txBox="1"/>
          <p:nvPr>
            <p:ph idx="1" type="body"/>
          </p:nvPr>
        </p:nvSpPr>
        <p:spPr>
          <a:xfrm>
            <a:off x="311150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4" name="Google Shape;514;p79"/>
          <p:cNvSpPr txBox="1"/>
          <p:nvPr>
            <p:ph idx="2" type="body"/>
          </p:nvPr>
        </p:nvSpPr>
        <p:spPr>
          <a:xfrm>
            <a:off x="3363734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5" name="Google Shape;515;p79"/>
          <p:cNvSpPr txBox="1"/>
          <p:nvPr>
            <p:ph idx="3" type="body"/>
          </p:nvPr>
        </p:nvSpPr>
        <p:spPr>
          <a:xfrm>
            <a:off x="6416317" y="1189038"/>
            <a:ext cx="2432100" cy="3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y Closing Slide">
  <p:cSld name="Grey Closing Slide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5520"/>
            <a:ext cx="9143998" cy="5132459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80"/>
          <p:cNvSpPr txBox="1"/>
          <p:nvPr>
            <p:ph type="title"/>
          </p:nvPr>
        </p:nvSpPr>
        <p:spPr>
          <a:xfrm>
            <a:off x="4064350" y="2498775"/>
            <a:ext cx="48696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0" spcFirstLastPara="1" rIns="0" wrap="square" tIns="6857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pic>
        <p:nvPicPr>
          <p:cNvPr id="519" name="Google Shape;519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507" y="1622544"/>
            <a:ext cx="2707758" cy="670395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80"/>
          <p:cNvSpPr txBox="1"/>
          <p:nvPr/>
        </p:nvSpPr>
        <p:spPr>
          <a:xfrm>
            <a:off x="5665155" y="4651950"/>
            <a:ext cx="3363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2024, Equifax Inc., Atlanta, Georgia. All rights reserved. Equifax ® and I-9 Anywhere ® are registered trademarks of Equifax Inc. The Work Number ® is a registered trademark of Equifax Workforce Solutions LLC, a wholly owned subsidiary of Equifax Inc.</a:t>
            </a:r>
            <a:endParaRPr b="0" i="0" sz="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reen Closing Slide">
  <p:cSld name="Green Closing Slide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562" y="5520"/>
            <a:ext cx="9110873" cy="5132459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81"/>
          <p:cNvSpPr txBox="1"/>
          <p:nvPr>
            <p:ph type="title"/>
          </p:nvPr>
        </p:nvSpPr>
        <p:spPr>
          <a:xfrm>
            <a:off x="4064350" y="2498775"/>
            <a:ext cx="48696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0" spcFirstLastPara="1" rIns="0" wrap="square" tIns="6857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pic>
        <p:nvPicPr>
          <p:cNvPr id="524" name="Google Shape;524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507" y="1622544"/>
            <a:ext cx="2707758" cy="670395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81"/>
          <p:cNvSpPr txBox="1"/>
          <p:nvPr/>
        </p:nvSpPr>
        <p:spPr>
          <a:xfrm>
            <a:off x="5665155" y="4651950"/>
            <a:ext cx="33639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Copyright © 2024, Equifax Inc., Atlanta, Georgia. All rights reserved. Equifax ® and I-9 Anywhere ® are registered trademarks of Equifax Inc. The Work Number ® is a registered trademark of Equifax Workforce Solutions LLC, a wholly owned subsidiary of Equifax Inc.</a:t>
            </a:r>
            <a:endParaRPr b="0" i="0" sz="6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o Slide">
  <p:cSld name="Video Slide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2"/>
          <p:cNvSpPr/>
          <p:nvPr/>
        </p:nvSpPr>
        <p:spPr>
          <a:xfrm>
            <a:off x="-9075" y="-9075"/>
            <a:ext cx="9196500" cy="5188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ue One Column Grey 1">
  <p:cSld name="Blue One Column Grey 1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83"/>
          <p:cNvPicPr preferRelativeResize="0"/>
          <p:nvPr/>
        </p:nvPicPr>
        <p:blipFill rotWithShape="1">
          <a:blip r:embed="rId2">
            <a:alphaModFix/>
          </a:blip>
          <a:srcRect b="49" l="0" r="0" t="39"/>
          <a:stretch/>
        </p:blipFill>
        <p:spPr>
          <a:xfrm>
            <a:off x="-3975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83"/>
          <p:cNvSpPr txBox="1"/>
          <p:nvPr/>
        </p:nvSpPr>
        <p:spPr>
          <a:xfrm>
            <a:off x="98925" y="49159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1" name="Google Shape;531;p83"/>
          <p:cNvSpPr txBox="1"/>
          <p:nvPr>
            <p:ph type="title"/>
          </p:nvPr>
        </p:nvSpPr>
        <p:spPr>
          <a:xfrm>
            <a:off x="311701" y="165125"/>
            <a:ext cx="71136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noAutofit/>
          </a:bodyPr>
          <a:lstStyle>
            <a:lvl1pPr lv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/>
        </p:txBody>
      </p:sp>
      <p:sp>
        <p:nvSpPr>
          <p:cNvPr id="532" name="Google Shape;532;p83"/>
          <p:cNvSpPr txBox="1"/>
          <p:nvPr>
            <p:ph idx="1" type="body"/>
          </p:nvPr>
        </p:nvSpPr>
        <p:spPr>
          <a:xfrm>
            <a:off x="311150" y="1196975"/>
            <a:ext cx="8504100" cy="33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73150" wrap="square" tIns="7315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indent="-32004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2pPr>
            <a:lvl3pPr indent="-320039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indent="-320039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indent="-320039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indent="-228600" lvl="5" marL="2743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6pPr>
            <a:lvl7pPr indent="-228600" lvl="6" marL="3200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33" name="Google Shape;533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01874" y="204262"/>
            <a:ext cx="1189993" cy="144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75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84"/>
          <p:cNvSpPr txBox="1"/>
          <p:nvPr/>
        </p:nvSpPr>
        <p:spPr>
          <a:xfrm>
            <a:off x="176575" y="372588"/>
            <a:ext cx="2538000" cy="46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" sz="26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Connections</a:t>
            </a:r>
            <a:endParaRPr b="1" i="0" sz="26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7" name="Google Shape;537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9365" y="53625"/>
            <a:ext cx="1745234" cy="432050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4"/>
          <p:cNvSpPr txBox="1"/>
          <p:nvPr/>
        </p:nvSpPr>
        <p:spPr>
          <a:xfrm>
            <a:off x="2401825" y="3515725"/>
            <a:ext cx="24816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 Connections site is a virtual space for the clients of Equifax Workforce Solutions, delivering valuable resources and industry knowledge when you need it.</a:t>
            </a:r>
            <a:endParaRPr b="0" i="0" sz="12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39" name="Google Shape;539;p84"/>
          <p:cNvGrpSpPr/>
          <p:nvPr/>
        </p:nvGrpSpPr>
        <p:grpSpPr>
          <a:xfrm>
            <a:off x="2871950" y="161675"/>
            <a:ext cx="4386525" cy="861875"/>
            <a:chOff x="6181125" y="1069250"/>
            <a:chExt cx="4386525" cy="861875"/>
          </a:xfrm>
        </p:grpSpPr>
        <p:sp>
          <p:nvSpPr>
            <p:cNvPr id="540" name="Google Shape;540;p84"/>
            <p:cNvSpPr txBox="1"/>
            <p:nvPr/>
          </p:nvSpPr>
          <p:spPr>
            <a:xfrm>
              <a:off x="6181125" y="1069250"/>
              <a:ext cx="2674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5B6771"/>
                  </a:solidFill>
                  <a:latin typeface="Open Sans"/>
                  <a:ea typeface="Open Sans"/>
                  <a:cs typeface="Open Sans"/>
                  <a:sym typeface="Open Sans"/>
                </a:rPr>
                <a:t>Complimentary Webinars</a:t>
              </a:r>
              <a:endParaRPr b="1" i="0" sz="1400" u="none" cap="none" strike="noStrike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1" name="Google Shape;541;p84"/>
            <p:cNvSpPr txBox="1"/>
            <p:nvPr/>
          </p:nvSpPr>
          <p:spPr>
            <a:xfrm>
              <a:off x="6409650" y="1349425"/>
              <a:ext cx="4158000" cy="5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5B6771"/>
                  </a:solidFill>
                  <a:latin typeface="Open Sans"/>
                  <a:ea typeface="Open Sans"/>
                  <a:cs typeface="Open Sans"/>
                  <a:sym typeface="Open Sans"/>
                </a:rPr>
                <a:t>Easily sign up to attend all client training complimentary webinars, many of which are approved for SHRM PDC</a:t>
              </a:r>
              <a:endParaRPr b="0" i="0" sz="1200" u="none" cap="none" strike="noStrike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42" name="Google Shape;542;p84"/>
          <p:cNvGrpSpPr/>
          <p:nvPr/>
        </p:nvGrpSpPr>
        <p:grpSpPr>
          <a:xfrm>
            <a:off x="5548769" y="1217755"/>
            <a:ext cx="2674800" cy="836375"/>
            <a:chOff x="6181125" y="1905150"/>
            <a:chExt cx="2674800" cy="836375"/>
          </a:xfrm>
        </p:grpSpPr>
        <p:sp>
          <p:nvSpPr>
            <p:cNvPr id="543" name="Google Shape;543;p84"/>
            <p:cNvSpPr txBox="1"/>
            <p:nvPr/>
          </p:nvSpPr>
          <p:spPr>
            <a:xfrm>
              <a:off x="6181125" y="1905150"/>
              <a:ext cx="2674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5B6771"/>
                  </a:solidFill>
                  <a:latin typeface="Open Sans"/>
                  <a:ea typeface="Open Sans"/>
                  <a:cs typeface="Open Sans"/>
                  <a:sym typeface="Open Sans"/>
                </a:rPr>
                <a:t>On-Demand Training</a:t>
              </a:r>
              <a:endParaRPr b="1" i="0" sz="1400" u="none" cap="none" strike="noStrike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4" name="Google Shape;544;p84"/>
            <p:cNvSpPr txBox="1"/>
            <p:nvPr/>
          </p:nvSpPr>
          <p:spPr>
            <a:xfrm>
              <a:off x="6409656" y="2159825"/>
              <a:ext cx="2386500" cy="5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5B6771"/>
                  </a:solidFill>
                  <a:latin typeface="Open Sans"/>
                  <a:ea typeface="Open Sans"/>
                  <a:cs typeface="Open Sans"/>
                  <a:sym typeface="Open Sans"/>
                </a:rPr>
                <a:t>Select the product group and access our on-demand training</a:t>
              </a:r>
              <a:endParaRPr b="0" i="0" sz="1200" u="none" cap="none" strike="noStrike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45" name="Google Shape;545;p84"/>
          <p:cNvGrpSpPr/>
          <p:nvPr/>
        </p:nvGrpSpPr>
        <p:grpSpPr>
          <a:xfrm>
            <a:off x="5548776" y="2248335"/>
            <a:ext cx="3400377" cy="1073173"/>
            <a:chOff x="6125385" y="2607525"/>
            <a:chExt cx="3132833" cy="1073173"/>
          </a:xfrm>
        </p:grpSpPr>
        <p:sp>
          <p:nvSpPr>
            <p:cNvPr id="546" name="Google Shape;546;p84"/>
            <p:cNvSpPr txBox="1"/>
            <p:nvPr/>
          </p:nvSpPr>
          <p:spPr>
            <a:xfrm>
              <a:off x="6125385" y="2607525"/>
              <a:ext cx="26748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5B6771"/>
                  </a:solidFill>
                  <a:latin typeface="Open Sans"/>
                  <a:ea typeface="Open Sans"/>
                  <a:cs typeface="Open Sans"/>
                  <a:sym typeface="Open Sans"/>
                </a:rPr>
                <a:t>HR Insights from the Pros</a:t>
              </a:r>
              <a:endParaRPr b="1" i="0" sz="1400" u="none" cap="none" strike="noStrike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7" name="Google Shape;547;p84"/>
            <p:cNvSpPr txBox="1"/>
            <p:nvPr/>
          </p:nvSpPr>
          <p:spPr>
            <a:xfrm>
              <a:off x="6353918" y="2886598"/>
              <a:ext cx="2904300" cy="7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5B6771"/>
                  </a:solidFill>
                  <a:latin typeface="Open Sans"/>
                  <a:ea typeface="Open Sans"/>
                  <a:cs typeface="Open Sans"/>
                  <a:sym typeface="Open Sans"/>
                </a:rPr>
                <a:t>Read timely through leadership content, share feedback and experiences, and find information on upcoming client events</a:t>
              </a:r>
              <a:endParaRPr b="0" i="0" sz="1200" u="none" cap="none" strike="noStrike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48" name="Google Shape;548;p84"/>
          <p:cNvGrpSpPr/>
          <p:nvPr/>
        </p:nvGrpSpPr>
        <p:grpSpPr>
          <a:xfrm>
            <a:off x="6784986" y="3515713"/>
            <a:ext cx="2221500" cy="1048425"/>
            <a:chOff x="6634417" y="3527950"/>
            <a:chExt cx="2221500" cy="1048425"/>
          </a:xfrm>
        </p:grpSpPr>
        <p:sp>
          <p:nvSpPr>
            <p:cNvPr id="549" name="Google Shape;549;p84"/>
            <p:cNvSpPr txBox="1"/>
            <p:nvPr/>
          </p:nvSpPr>
          <p:spPr>
            <a:xfrm>
              <a:off x="6634417" y="3527950"/>
              <a:ext cx="2221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5B6771"/>
                  </a:solidFill>
                  <a:latin typeface="Open Sans"/>
                  <a:ea typeface="Open Sans"/>
                  <a:cs typeface="Open Sans"/>
                  <a:sym typeface="Open Sans"/>
                </a:rPr>
                <a:t>Contact Us</a:t>
              </a:r>
              <a:endParaRPr b="1" i="0" sz="1400" u="none" cap="none" strike="noStrike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0" name="Google Shape;550;p84"/>
            <p:cNvSpPr txBox="1"/>
            <p:nvPr/>
          </p:nvSpPr>
          <p:spPr>
            <a:xfrm>
              <a:off x="6824231" y="3782275"/>
              <a:ext cx="1989300" cy="7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0" i="0" lang="en" sz="1200" u="none" cap="none" strike="noStrike">
                  <a:solidFill>
                    <a:srgbClr val="5B6771"/>
                  </a:solidFill>
                  <a:latin typeface="Open Sans"/>
                  <a:ea typeface="Open Sans"/>
                  <a:cs typeface="Open Sans"/>
                  <a:sym typeface="Open Sans"/>
                </a:rPr>
                <a:t>Send questions and comments directly to the Client Training Team</a:t>
              </a:r>
              <a:endParaRPr b="0" i="0" sz="1200" u="none" cap="none" strike="noStrike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51" name="Google Shape;551;p84"/>
          <p:cNvSpPr txBox="1"/>
          <p:nvPr/>
        </p:nvSpPr>
        <p:spPr>
          <a:xfrm>
            <a:off x="6677424" y="4815769"/>
            <a:ext cx="2216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333E48"/>
                </a:solidFill>
                <a:latin typeface="Open Sans"/>
                <a:ea typeface="Open Sans"/>
                <a:cs typeface="Open Sans"/>
                <a:sym typeface="Open Sans"/>
              </a:rPr>
              <a:t>CONFIDENTIAL AND PROPRIETARY  </a:t>
            </a:r>
            <a:r>
              <a:rPr b="0" i="0" lang="en" sz="900" u="none" cap="none" strike="noStrike">
                <a:solidFill>
                  <a:srgbClr val="333E48"/>
                </a:solidFill>
                <a:latin typeface="Open Sans"/>
                <a:ea typeface="Open Sans"/>
                <a:cs typeface="Open Sans"/>
                <a:sym typeface="Open Sans"/>
              </a:rPr>
              <a:t> |</a:t>
            </a:r>
            <a:endParaRPr b="0" i="0" sz="2800" u="none" cap="none" strike="noStrike">
              <a:solidFill>
                <a:srgbClr val="333E4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2" name="Google Shape;552;p84"/>
          <p:cNvSpPr txBox="1"/>
          <p:nvPr/>
        </p:nvSpPr>
        <p:spPr>
          <a:xfrm>
            <a:off x="8864626" y="4815725"/>
            <a:ext cx="320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en" sz="900" u="none" cap="none" strike="noStrike">
                <a:solidFill>
                  <a:srgbClr val="333E48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800" u="none" cap="none" strike="noStrike">
              <a:solidFill>
                <a:srgbClr val="333E4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31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32.xml"/><Relationship Id="rId43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45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27.xml"/><Relationship Id="rId3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0.xml"/><Relationship Id="rId27" Type="http://schemas.openxmlformats.org/officeDocument/2006/relationships/theme" Target="../theme/theme4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52120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b="0" i="0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E4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b="0" i="0" sz="2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−"/>
              <a:defRPr b="0" i="0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ー"/>
              <a:defRPr b="0" i="0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921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Open Sans"/>
              <a:buChar char="○"/>
              <a:defRPr b="0" i="1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■"/>
              <a:defRPr b="0" i="1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b="0" i="1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○"/>
              <a:defRPr b="0" i="1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■"/>
              <a:defRPr b="0" i="1" sz="1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8"/>
          <p:cNvSpPr txBox="1"/>
          <p:nvPr>
            <p:ph type="title"/>
          </p:nvPr>
        </p:nvSpPr>
        <p:spPr>
          <a:xfrm>
            <a:off x="311700" y="241325"/>
            <a:ext cx="85368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spAutoFit/>
          </a:bodyPr>
          <a:lstStyle>
            <a:lvl1pPr lv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Open Sans"/>
              <a:buNone/>
              <a:defRPr b="0" i="0" sz="2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3" name="Google Shape;363;p58"/>
          <p:cNvSpPr txBox="1"/>
          <p:nvPr>
            <p:ph idx="1" type="body"/>
          </p:nvPr>
        </p:nvSpPr>
        <p:spPr>
          <a:xfrm>
            <a:off x="311699" y="1175657"/>
            <a:ext cx="8536800" cy="3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0988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299719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28956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96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27940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7.png"/><Relationship Id="rId4" Type="http://schemas.openxmlformats.org/officeDocument/2006/relationships/image" Target="../media/image91.png"/><Relationship Id="rId5" Type="http://schemas.openxmlformats.org/officeDocument/2006/relationships/image" Target="../media/image66.png"/><Relationship Id="rId6" Type="http://schemas.openxmlformats.org/officeDocument/2006/relationships/image" Target="../media/image10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3.png"/><Relationship Id="rId4" Type="http://schemas.openxmlformats.org/officeDocument/2006/relationships/image" Target="../media/image84.png"/><Relationship Id="rId9" Type="http://schemas.openxmlformats.org/officeDocument/2006/relationships/image" Target="../media/image96.png"/><Relationship Id="rId5" Type="http://schemas.openxmlformats.org/officeDocument/2006/relationships/image" Target="../media/image85.png"/><Relationship Id="rId6" Type="http://schemas.openxmlformats.org/officeDocument/2006/relationships/image" Target="../media/image87.png"/><Relationship Id="rId7" Type="http://schemas.openxmlformats.org/officeDocument/2006/relationships/image" Target="../media/image95.png"/><Relationship Id="rId8" Type="http://schemas.openxmlformats.org/officeDocument/2006/relationships/image" Target="../media/image86.png"/><Relationship Id="rId11" Type="http://schemas.openxmlformats.org/officeDocument/2006/relationships/image" Target="../media/image98.png"/><Relationship Id="rId10" Type="http://schemas.openxmlformats.org/officeDocument/2006/relationships/image" Target="../media/image90.png"/><Relationship Id="rId12" Type="http://schemas.openxmlformats.org/officeDocument/2006/relationships/image" Target="../media/image10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2.png"/><Relationship Id="rId4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9.png"/><Relationship Id="rId4" Type="http://schemas.openxmlformats.org/officeDocument/2006/relationships/image" Target="../media/image65.png"/><Relationship Id="rId5" Type="http://schemas.openxmlformats.org/officeDocument/2006/relationships/image" Target="../media/image89.png"/><Relationship Id="rId6" Type="http://schemas.openxmlformats.org/officeDocument/2006/relationships/image" Target="../media/image74.png"/><Relationship Id="rId7" Type="http://schemas.openxmlformats.org/officeDocument/2006/relationships/image" Target="../media/image7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1.jp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7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9.png"/><Relationship Id="rId4" Type="http://schemas.openxmlformats.org/officeDocument/2006/relationships/image" Target="../media/image88.png"/><Relationship Id="rId5" Type="http://schemas.openxmlformats.org/officeDocument/2006/relationships/image" Target="../media/image9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85"/>
          <p:cNvSpPr txBox="1"/>
          <p:nvPr>
            <p:ph type="ctrTitle"/>
          </p:nvPr>
        </p:nvSpPr>
        <p:spPr>
          <a:xfrm>
            <a:off x="284450" y="1693200"/>
            <a:ext cx="2814300" cy="175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/>
              <a:t>More Power with Your Payroll</a:t>
            </a:r>
            <a:endParaRPr sz="2400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Open Sans"/>
              <a:buNone/>
            </a:pPr>
            <a:r>
              <a:t/>
            </a:r>
            <a:endParaRPr sz="3200"/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Open Sans"/>
              <a:buNone/>
            </a:pPr>
            <a:r>
              <a:t/>
            </a:r>
            <a:endParaRPr b="1" baseline="30000" sz="1600"/>
          </a:p>
        </p:txBody>
      </p:sp>
      <p:sp>
        <p:nvSpPr>
          <p:cNvPr id="559" name="Google Shape;559;p85"/>
          <p:cNvSpPr txBox="1"/>
          <p:nvPr>
            <p:ph idx="1" type="subTitle"/>
          </p:nvPr>
        </p:nvSpPr>
        <p:spPr>
          <a:xfrm>
            <a:off x="284450" y="3539350"/>
            <a:ext cx="5495400" cy="14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109"/>
              <a:buNone/>
            </a:pPr>
            <a:r>
              <a:rPr lang="en" sz="1620">
                <a:solidFill>
                  <a:schemeClr val="dk2"/>
                </a:solidFill>
              </a:rPr>
              <a:t>Lisa Thomas</a:t>
            </a:r>
            <a:endParaRPr sz="162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109"/>
              <a:buNone/>
            </a:pPr>
            <a:r>
              <a:rPr lang="en" sz="1620">
                <a:solidFill>
                  <a:schemeClr val="dk2"/>
                </a:solidFill>
              </a:rPr>
              <a:t>Business Leader </a:t>
            </a:r>
            <a:endParaRPr sz="162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109"/>
              <a:buNone/>
            </a:pPr>
            <a:r>
              <a:rPr lang="en" sz="1620">
                <a:solidFill>
                  <a:schemeClr val="dk2"/>
                </a:solidFill>
              </a:rPr>
              <a:t>Equifax Workforce Solutions UK</a:t>
            </a:r>
            <a:endParaRPr sz="1620">
              <a:solidFill>
                <a:schemeClr val="dk2"/>
              </a:solidFill>
            </a:endParaRPr>
          </a:p>
        </p:txBody>
      </p:sp>
      <p:sp>
        <p:nvSpPr>
          <p:cNvPr descr="Image result for abc company" id="560" name="Google Shape;560;p85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mage result for abc company" id="561" name="Google Shape;561;p85"/>
          <p:cNvSpPr/>
          <p:nvPr/>
        </p:nvSpPr>
        <p:spPr>
          <a:xfrm>
            <a:off x="307975" y="7937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94"/>
          <p:cNvSpPr txBox="1"/>
          <p:nvPr>
            <p:ph type="title"/>
          </p:nvPr>
        </p:nvSpPr>
        <p:spPr>
          <a:xfrm>
            <a:off x="311701" y="241325"/>
            <a:ext cx="71136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0" spcFirstLastPara="1" rIns="0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</a:pPr>
            <a:r>
              <a:rPr lang="en"/>
              <a:t>Safeguarding Your Employees’ Data</a:t>
            </a:r>
            <a:endParaRPr/>
          </a:p>
        </p:txBody>
      </p:sp>
      <p:sp>
        <p:nvSpPr>
          <p:cNvPr id="707" name="Google Shape;707;p94"/>
          <p:cNvSpPr/>
          <p:nvPr/>
        </p:nvSpPr>
        <p:spPr>
          <a:xfrm>
            <a:off x="921300" y="2515950"/>
            <a:ext cx="1608000" cy="12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Open Sans"/>
              <a:buNone/>
            </a:pPr>
            <a:r>
              <a:rPr b="0" i="0" lang="en" sz="105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The </a:t>
            </a:r>
            <a:r>
              <a:rPr lang="en" sz="105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Verification Exchange </a:t>
            </a:r>
            <a:r>
              <a:rPr b="0" i="0" lang="en" sz="105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is governed by the</a:t>
            </a:r>
            <a:r>
              <a:rPr b="1" i="0" lang="en" sz="105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" sz="105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(FCA) and all verifiers must be credentialed and have permissible purpose</a:t>
            </a:r>
            <a:endParaRPr b="0" i="0" sz="1050" u="none" cap="none" strike="noStrike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8" name="Google Shape;708;p94"/>
          <p:cNvSpPr/>
          <p:nvPr/>
        </p:nvSpPr>
        <p:spPr>
          <a:xfrm>
            <a:off x="2966698" y="2515952"/>
            <a:ext cx="1506000" cy="12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Open Sans"/>
              <a:buNone/>
            </a:pPr>
            <a:r>
              <a:rPr b="0" i="0" lang="en" sz="105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</a:t>
            </a:r>
            <a:r>
              <a:rPr i="0" lang="en" sz="10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erifiers and </a:t>
            </a:r>
            <a:r>
              <a:rPr i="0" lang="en" sz="10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all </a:t>
            </a:r>
            <a:r>
              <a:rPr i="0" lang="en" sz="10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their transactions are subject to planned and random audits to help ensure proper usage of the data received</a:t>
            </a:r>
            <a:endParaRPr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9" name="Google Shape;709;p94"/>
          <p:cNvSpPr/>
          <p:nvPr/>
        </p:nvSpPr>
        <p:spPr>
          <a:xfrm>
            <a:off x="4910107" y="2515952"/>
            <a:ext cx="1488600" cy="12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Open Sans"/>
              <a:buNone/>
            </a:pPr>
            <a:r>
              <a:rPr b="0" i="0" lang="en" sz="105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i="0" lang="en" sz="10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ndividual users are authenticated </a:t>
            </a:r>
            <a:br>
              <a:rPr i="0" lang="en" sz="10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i="0" lang="en" sz="10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at log-in to help provide clear line-of-sight as to who is requesting the verification</a:t>
            </a:r>
            <a:endParaRPr i="0" sz="1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0" name="Google Shape;710;p94"/>
          <p:cNvSpPr/>
          <p:nvPr/>
        </p:nvSpPr>
        <p:spPr>
          <a:xfrm>
            <a:off x="6836107" y="2515952"/>
            <a:ext cx="1521600" cy="10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Open Sans"/>
              <a:buNone/>
            </a:pPr>
            <a:r>
              <a:rPr i="0" lang="en" sz="10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</a:t>
            </a:r>
            <a:r>
              <a:rPr lang="en" sz="105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Verification Exchange </a:t>
            </a:r>
            <a:r>
              <a:rPr i="0" lang="en" sz="105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service maintains globally recognized certifications in data management and security¹</a:t>
            </a:r>
            <a:endParaRPr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11" name="Google Shape;711;p94"/>
          <p:cNvCxnSpPr/>
          <p:nvPr/>
        </p:nvCxnSpPr>
        <p:spPr>
          <a:xfrm>
            <a:off x="2683350" y="1822700"/>
            <a:ext cx="0" cy="19026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2" name="Google Shape;712;p94"/>
          <p:cNvCxnSpPr/>
          <p:nvPr/>
        </p:nvCxnSpPr>
        <p:spPr>
          <a:xfrm>
            <a:off x="4650875" y="1822700"/>
            <a:ext cx="0" cy="19026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3" name="Google Shape;713;p94"/>
          <p:cNvCxnSpPr/>
          <p:nvPr/>
        </p:nvCxnSpPr>
        <p:spPr>
          <a:xfrm>
            <a:off x="6573450" y="1822700"/>
            <a:ext cx="0" cy="19026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14" name="Google Shape;714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493" y="1747026"/>
            <a:ext cx="710051" cy="70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4750" y="1747026"/>
            <a:ext cx="708872" cy="7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47818" y="1747026"/>
            <a:ext cx="707692" cy="7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9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71346" y="1747026"/>
            <a:ext cx="708872" cy="708875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94"/>
          <p:cNvSpPr txBox="1"/>
          <p:nvPr/>
        </p:nvSpPr>
        <p:spPr>
          <a:xfrm>
            <a:off x="311700" y="103050"/>
            <a:ext cx="12519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THE WORK NUMBER</a:t>
            </a:r>
            <a:r>
              <a:rPr b="1" baseline="30000" i="0" lang="en" sz="800" u="none" cap="none" strike="noStrike">
                <a:solidFill>
                  <a:srgbClr val="9E1B32"/>
                </a:solidFill>
                <a:latin typeface="Open Sans"/>
                <a:ea typeface="Open Sans"/>
                <a:cs typeface="Open Sans"/>
                <a:sym typeface="Open Sans"/>
              </a:rPr>
              <a:t>®</a:t>
            </a:r>
            <a:endParaRPr b="1" i="0" sz="800" u="none" cap="none" strike="noStrike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19" name="Google Shape;719;p94"/>
          <p:cNvSpPr txBox="1"/>
          <p:nvPr/>
        </p:nvSpPr>
        <p:spPr>
          <a:xfrm>
            <a:off x="1760220" y="4881771"/>
            <a:ext cx="61056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1" lang="en" sz="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Source: ¹Equifax, 2022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95"/>
          <p:cNvSpPr txBox="1"/>
          <p:nvPr>
            <p:ph type="title"/>
          </p:nvPr>
        </p:nvSpPr>
        <p:spPr>
          <a:xfrm>
            <a:off x="316800" y="917825"/>
            <a:ext cx="29898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0" wrap="square" tIns="6857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</a:pPr>
            <a:r>
              <a:rPr lang="en"/>
              <a:t>Consumers expect speed in all facets of their lives - including when it comes to applying for credit and or much needed services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725" name="Google Shape;725;p95"/>
          <p:cNvSpPr txBox="1"/>
          <p:nvPr>
            <p:ph idx="1" type="subTitle"/>
          </p:nvPr>
        </p:nvSpPr>
        <p:spPr>
          <a:xfrm>
            <a:off x="4234275" y="2204350"/>
            <a:ext cx="3972900" cy="24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9142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r>
              <a:rPr lang="en"/>
              <a:t>No more searching for paystubs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SzPts val="900"/>
              <a:buNone/>
            </a:pPr>
            <a:r>
              <a:rPr lang="en"/>
              <a:t>Increased financial inclusion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SzPts val="900"/>
              <a:buNone/>
            </a:pPr>
            <a:r>
              <a:rPr lang="en"/>
              <a:t>A more frictionless, consumer-like experience	</a:t>
            </a:r>
            <a:endParaRPr/>
          </a:p>
        </p:txBody>
      </p:sp>
      <p:sp>
        <p:nvSpPr>
          <p:cNvPr id="726" name="Google Shape;726;p95"/>
          <p:cNvSpPr txBox="1"/>
          <p:nvPr/>
        </p:nvSpPr>
        <p:spPr>
          <a:xfrm>
            <a:off x="4143600" y="1445775"/>
            <a:ext cx="4158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Automated income and employment verifications for the digital world we live in:</a:t>
            </a:r>
            <a:endParaRPr b="1" i="0" sz="1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7" name="Google Shape;727;p95"/>
          <p:cNvSpPr/>
          <p:nvPr/>
        </p:nvSpPr>
        <p:spPr>
          <a:xfrm flipH="1" rot="5400000">
            <a:off x="1452150" y="1733275"/>
            <a:ext cx="1204200" cy="41085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9E1B3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8" name="Google Shape;728;p95"/>
          <p:cNvGrpSpPr/>
          <p:nvPr/>
        </p:nvGrpSpPr>
        <p:grpSpPr>
          <a:xfrm>
            <a:off x="366125" y="2840675"/>
            <a:ext cx="598200" cy="598200"/>
            <a:chOff x="366125" y="3145475"/>
            <a:chExt cx="598200" cy="598200"/>
          </a:xfrm>
        </p:grpSpPr>
        <p:sp>
          <p:nvSpPr>
            <p:cNvPr id="729" name="Google Shape;729;p95"/>
            <p:cNvSpPr/>
            <p:nvPr/>
          </p:nvSpPr>
          <p:spPr>
            <a:xfrm>
              <a:off x="366125" y="3145475"/>
              <a:ext cx="598200" cy="598200"/>
            </a:xfrm>
            <a:prstGeom prst="chord">
              <a:avLst>
                <a:gd fmla="val 469680" name="adj1"/>
                <a:gd fmla="val 10435737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30" name="Google Shape;730;p9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7500" y="3226850"/>
              <a:ext cx="435450" cy="4354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1" name="Google Shape;731;p95"/>
          <p:cNvSpPr txBox="1"/>
          <p:nvPr/>
        </p:nvSpPr>
        <p:spPr>
          <a:xfrm>
            <a:off x="311700" y="3370825"/>
            <a:ext cx="3471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DID YOU KNOW?</a:t>
            </a:r>
            <a:endParaRPr b="1" i="0" sz="1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Nearly 25% of verifications occur during weekends or after hours. The</a:t>
            </a:r>
            <a:r>
              <a:rPr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Verification Exchange</a:t>
            </a:r>
            <a:r>
              <a:rPr b="0"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is available 24/7, helping employees better secure life’s important moments more quickly.¹  </a:t>
            </a:r>
            <a:br>
              <a:rPr b="1" i="0" lang="en" sz="10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1000" u="none" cap="none" strike="noStrik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2" name="Google Shape;732;p95"/>
          <p:cNvSpPr txBox="1"/>
          <p:nvPr/>
        </p:nvSpPr>
        <p:spPr>
          <a:xfrm>
            <a:off x="-1288486" y="4881771"/>
            <a:ext cx="5268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1" lang="en" sz="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¹2023 Equifax data study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96"/>
          <p:cNvSpPr txBox="1"/>
          <p:nvPr>
            <p:ph idx="1" type="body"/>
          </p:nvPr>
        </p:nvSpPr>
        <p:spPr>
          <a:xfrm>
            <a:off x="323850" y="3497197"/>
            <a:ext cx="85122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850"/>
              <a:buNone/>
            </a:pPr>
            <a:r>
              <a:t/>
            </a:r>
            <a:endParaRPr b="1" sz="1800">
              <a:solidFill>
                <a:schemeClr val="accent2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50"/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850"/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2" name="Google Shape;742;p97"/>
          <p:cNvCxnSpPr/>
          <p:nvPr/>
        </p:nvCxnSpPr>
        <p:spPr>
          <a:xfrm rot="10800000">
            <a:off x="6362750" y="2683488"/>
            <a:ext cx="1051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743" name="Google Shape;743;p97"/>
          <p:cNvGrpSpPr/>
          <p:nvPr/>
        </p:nvGrpSpPr>
        <p:grpSpPr>
          <a:xfrm>
            <a:off x="7296075" y="1638575"/>
            <a:ext cx="1634700" cy="1626851"/>
            <a:chOff x="352963" y="1682837"/>
            <a:chExt cx="1634700" cy="1626851"/>
          </a:xfrm>
        </p:grpSpPr>
        <p:pic>
          <p:nvPicPr>
            <p:cNvPr id="744" name="Google Shape;744;p9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79950" y="1807858"/>
              <a:ext cx="611856" cy="6118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5" name="Google Shape;745;p9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091805" y="1682837"/>
              <a:ext cx="736876" cy="736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6" name="Google Shape;746;p97"/>
            <p:cNvSpPr txBox="1"/>
            <p:nvPr/>
          </p:nvSpPr>
          <p:spPr>
            <a:xfrm>
              <a:off x="392938" y="2986588"/>
              <a:ext cx="14955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47" name="Google Shape;747;p97"/>
            <p:cNvSpPr/>
            <p:nvPr/>
          </p:nvSpPr>
          <p:spPr>
            <a:xfrm>
              <a:off x="352963" y="2487288"/>
              <a:ext cx="1634700" cy="5088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45700" spcFirstLastPara="1" rIns="0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Employer</a:t>
              </a:r>
              <a:r>
                <a:rPr b="1"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Through</a:t>
              </a:r>
              <a:br>
                <a:rPr b="1" i="0" lang="en" sz="12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b="1" i="0" lang="en" sz="12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Payroll Provider</a:t>
              </a:r>
              <a:endParaRPr b="0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8" name="Google Shape;748;p97"/>
          <p:cNvSpPr txBox="1"/>
          <p:nvPr>
            <p:ph type="title"/>
          </p:nvPr>
        </p:nvSpPr>
        <p:spPr>
          <a:xfrm>
            <a:off x="311701" y="241325"/>
            <a:ext cx="71136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/>
              <a:t>How It Works</a:t>
            </a:r>
            <a:endParaRPr/>
          </a:p>
        </p:txBody>
      </p:sp>
      <p:sp>
        <p:nvSpPr>
          <p:cNvPr id="749" name="Google Shape;749;p97"/>
          <p:cNvSpPr txBox="1"/>
          <p:nvPr/>
        </p:nvSpPr>
        <p:spPr>
          <a:xfrm>
            <a:off x="311700" y="103050"/>
            <a:ext cx="12519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THE WORK NUMBER</a:t>
            </a:r>
            <a:r>
              <a:rPr b="1" baseline="30000" i="0" lang="en" sz="8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®</a:t>
            </a:r>
            <a:endParaRPr b="1" i="0" sz="800" u="none" cap="none" strike="noStrike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0" name="Google Shape;750;p97"/>
          <p:cNvSpPr txBox="1"/>
          <p:nvPr/>
        </p:nvSpPr>
        <p:spPr>
          <a:xfrm>
            <a:off x="5032344" y="3002425"/>
            <a:ext cx="126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Data encrypted at rest and in transit</a:t>
            </a:r>
            <a:endParaRPr b="0" i="0" sz="900" u="none" cap="none" strike="noStrik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51" name="Google Shape;751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650" y="1754500"/>
            <a:ext cx="617075" cy="617075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97"/>
          <p:cNvSpPr txBox="1"/>
          <p:nvPr/>
        </p:nvSpPr>
        <p:spPr>
          <a:xfrm>
            <a:off x="306325" y="2944975"/>
            <a:ext cx="1095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Is wanting to buy a house, qualify for government benefits, needs a credit line increase, ect.</a:t>
            </a:r>
            <a:endParaRPr b="0" i="0" sz="9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3" name="Google Shape;753;p97"/>
          <p:cNvSpPr/>
          <p:nvPr/>
        </p:nvSpPr>
        <p:spPr>
          <a:xfrm>
            <a:off x="159300" y="2432600"/>
            <a:ext cx="1389900" cy="508800"/>
          </a:xfrm>
          <a:prstGeom prst="roundRect">
            <a:avLst>
              <a:gd fmla="val 50000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91425" lIns="4570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Employees/</a:t>
            </a:r>
            <a:endParaRPr b="1" i="0" sz="12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Consumers</a:t>
            </a:r>
            <a:endParaRPr b="1" i="0" sz="12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54" name="Google Shape;754;p97"/>
          <p:cNvGrpSpPr/>
          <p:nvPr/>
        </p:nvGrpSpPr>
        <p:grpSpPr>
          <a:xfrm>
            <a:off x="2734338" y="3002413"/>
            <a:ext cx="886551" cy="801101"/>
            <a:chOff x="3115338" y="3002413"/>
            <a:chExt cx="886551" cy="801101"/>
          </a:xfrm>
        </p:grpSpPr>
        <p:pic>
          <p:nvPicPr>
            <p:cNvPr id="755" name="Google Shape;755;p9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593113" y="3394738"/>
              <a:ext cx="408776" cy="408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6" name="Google Shape;756;p9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115338" y="3021350"/>
              <a:ext cx="408776" cy="408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97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115338" y="3394738"/>
              <a:ext cx="408776" cy="408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8" name="Google Shape;758;p9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3593113" y="3002413"/>
              <a:ext cx="408776" cy="4087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59" name="Google Shape;759;p9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809163" y="1635925"/>
            <a:ext cx="736875" cy="735653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97"/>
          <p:cNvSpPr txBox="1"/>
          <p:nvPr/>
        </p:nvSpPr>
        <p:spPr>
          <a:xfrm>
            <a:off x="2251062" y="3803525"/>
            <a:ext cx="1853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Mortgage, Auto, Credit, </a:t>
            </a:r>
            <a:br>
              <a:rPr b="0" i="0" lang="en" sz="9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en" sz="9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Background Screeners, </a:t>
            </a:r>
            <a:br>
              <a:rPr b="0" i="0" lang="en" sz="9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en" sz="9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Government, and more</a:t>
            </a:r>
            <a:endParaRPr b="0" i="0" sz="13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97"/>
          <p:cNvSpPr/>
          <p:nvPr/>
        </p:nvSpPr>
        <p:spPr>
          <a:xfrm>
            <a:off x="2482650" y="2432600"/>
            <a:ext cx="1389900" cy="5088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Credentialed Verifiers</a:t>
            </a:r>
            <a:endParaRPr b="1" i="0" sz="12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2" name="Google Shape;762;p97"/>
          <p:cNvSpPr txBox="1"/>
          <p:nvPr/>
        </p:nvSpPr>
        <p:spPr>
          <a:xfrm>
            <a:off x="1438312" y="1587200"/>
            <a:ext cx="1224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Initiates a transaction </a:t>
            </a:r>
            <a:br>
              <a:rPr b="1" i="0" lang="en" sz="9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i="0" lang="en" sz="9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that requires verification of employment and/or income</a:t>
            </a:r>
            <a:endParaRPr b="1" i="0" sz="9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3" name="Google Shape;763;p97"/>
          <p:cNvSpPr txBox="1"/>
          <p:nvPr/>
        </p:nvSpPr>
        <p:spPr>
          <a:xfrm>
            <a:off x="3853424" y="1741100"/>
            <a:ext cx="12666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Requests income and employment information with permissible purpose*</a:t>
            </a:r>
            <a:endParaRPr b="1" i="0" sz="900" u="none" cap="none" strike="noStrik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64" name="Google Shape;764;p97"/>
          <p:cNvCxnSpPr/>
          <p:nvPr/>
        </p:nvCxnSpPr>
        <p:spPr>
          <a:xfrm rot="10800000">
            <a:off x="3901500" y="2774938"/>
            <a:ext cx="1127700" cy="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65" name="Google Shape;765;p97"/>
          <p:cNvSpPr txBox="1"/>
          <p:nvPr/>
        </p:nvSpPr>
        <p:spPr>
          <a:xfrm>
            <a:off x="3969300" y="2716650"/>
            <a:ext cx="933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Provides verification </a:t>
            </a:r>
            <a:endParaRPr b="1" i="0" sz="900" u="none" cap="none" strike="noStrik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66" name="Google Shape;766;p97"/>
          <p:cNvCxnSpPr/>
          <p:nvPr/>
        </p:nvCxnSpPr>
        <p:spPr>
          <a:xfrm>
            <a:off x="3855750" y="2628838"/>
            <a:ext cx="11277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67" name="Google Shape;767;p97"/>
          <p:cNvCxnSpPr/>
          <p:nvPr/>
        </p:nvCxnSpPr>
        <p:spPr>
          <a:xfrm>
            <a:off x="1549200" y="2697413"/>
            <a:ext cx="896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68" name="Google Shape;768;p97"/>
          <p:cNvSpPr txBox="1"/>
          <p:nvPr/>
        </p:nvSpPr>
        <p:spPr>
          <a:xfrm>
            <a:off x="6302188" y="2083200"/>
            <a:ext cx="993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Provides </a:t>
            </a:r>
            <a:br>
              <a:rPr b="1" i="0" lang="en" sz="9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i="0" lang="en" sz="9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data </a:t>
            </a:r>
            <a:r>
              <a:rPr b="1" lang="en"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real time  directly to Verifier </a:t>
            </a:r>
            <a:r>
              <a:rPr b="1" i="0" lang="en" sz="9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i="0" sz="9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9" name="Google Shape;769;p97"/>
          <p:cNvSpPr txBox="1"/>
          <p:nvPr/>
        </p:nvSpPr>
        <p:spPr>
          <a:xfrm>
            <a:off x="306325" y="1048575"/>
            <a:ext cx="7368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Faster decisions through automation helps drive life’s important moments for your employees.</a:t>
            </a:r>
            <a:endParaRPr b="0" i="0" sz="1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0" name="Google Shape;770;p97"/>
          <p:cNvSpPr txBox="1"/>
          <p:nvPr/>
        </p:nvSpPr>
        <p:spPr>
          <a:xfrm>
            <a:off x="5199575" y="2605588"/>
            <a:ext cx="88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Open Sans"/>
                <a:ea typeface="Open Sans"/>
                <a:cs typeface="Open Sans"/>
                <a:sym typeface="Open Sans"/>
              </a:rPr>
              <a:t>Verification  Exchange </a:t>
            </a:r>
            <a:endParaRPr b="1" sz="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71" name="Google Shape;771;p97"/>
          <p:cNvPicPr preferRelativeResize="0"/>
          <p:nvPr/>
        </p:nvPicPr>
        <p:blipFill rotWithShape="1">
          <a:blip r:embed="rId11">
            <a:alphaModFix/>
          </a:blip>
          <a:srcRect b="0" l="0" r="42336" t="0"/>
          <a:stretch/>
        </p:blipFill>
        <p:spPr>
          <a:xfrm>
            <a:off x="5192325" y="2341095"/>
            <a:ext cx="1051499" cy="23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9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18475" y="3201440"/>
            <a:ext cx="1389900" cy="403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6"/>
          <p:cNvSpPr/>
          <p:nvPr/>
        </p:nvSpPr>
        <p:spPr>
          <a:xfrm>
            <a:off x="0" y="-8650"/>
            <a:ext cx="4225500" cy="5152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86"/>
          <p:cNvSpPr txBox="1"/>
          <p:nvPr/>
        </p:nvSpPr>
        <p:spPr>
          <a:xfrm>
            <a:off x="98925" y="4931400"/>
            <a:ext cx="1258200" cy="17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6771"/>
              </a:buClr>
              <a:buSzPts val="700"/>
              <a:buFont typeface="Open Sans"/>
              <a:buNone/>
            </a:pPr>
            <a:r>
              <a:rPr b="0" i="0" lang="en" sz="700" u="none" cap="none" strike="noStrike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rPr>
              <a:t>PROPRIETARY   |   </a:t>
            </a:r>
            <a:fld id="{00000000-1234-1234-1234-123412341234}" type="slidenum">
              <a:rPr b="0" i="0" lang="en" sz="700" u="none" cap="none" strike="noStrike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b="0" i="0" sz="700" u="none" cap="none" strike="noStrike">
              <a:solidFill>
                <a:srgbClr val="5B677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68" name="Google Shape;568;p86"/>
          <p:cNvPicPr preferRelativeResize="0"/>
          <p:nvPr/>
        </p:nvPicPr>
        <p:blipFill rotWithShape="1">
          <a:blip r:embed="rId3">
            <a:alphaModFix/>
          </a:blip>
          <a:srcRect b="0" l="29" r="29" t="0"/>
          <a:stretch/>
        </p:blipFill>
        <p:spPr>
          <a:xfrm>
            <a:off x="4528701" y="445300"/>
            <a:ext cx="4322624" cy="4252902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86"/>
          <p:cNvSpPr txBox="1"/>
          <p:nvPr/>
        </p:nvSpPr>
        <p:spPr>
          <a:xfrm>
            <a:off x="363075" y="1339900"/>
            <a:ext cx="497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0" name="Google Shape;570;p86"/>
          <p:cNvSpPr txBox="1"/>
          <p:nvPr/>
        </p:nvSpPr>
        <p:spPr>
          <a:xfrm>
            <a:off x="406300" y="1783250"/>
            <a:ext cx="34839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rPr>
              <a:t>Your success and your workforce is at the center of everything we do.</a:t>
            </a:r>
            <a:endParaRPr b="0" i="0" sz="1600" u="none" cap="none" strike="noStrike">
              <a:solidFill>
                <a:srgbClr val="5B677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5B677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rPr>
              <a:t>We are as driven as you to help support your employees and </a:t>
            </a:r>
            <a:br>
              <a:rPr b="0" i="0" lang="en" sz="1600" u="none" cap="none" strike="noStrike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en" sz="1600" u="none" cap="none" strike="noStrike">
                <a:solidFill>
                  <a:srgbClr val="5B6771"/>
                </a:solidFill>
                <a:latin typeface="Open Sans"/>
                <a:ea typeface="Open Sans"/>
                <a:cs typeface="Open Sans"/>
                <a:sym typeface="Open Sans"/>
              </a:rPr>
              <a:t>their experiences, while helping reduce your HR burden across the employment lifecycle.</a:t>
            </a:r>
            <a:endParaRPr b="0" i="0" sz="1600" u="none" cap="none" strike="noStrike">
              <a:solidFill>
                <a:srgbClr val="5B677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71" name="Google Shape;571;p86"/>
          <p:cNvPicPr preferRelativeResize="0"/>
          <p:nvPr/>
        </p:nvPicPr>
        <p:blipFill rotWithShape="1">
          <a:blip r:embed="rId4">
            <a:alphaModFix/>
          </a:blip>
          <a:srcRect b="347" l="0" r="0" t="337"/>
          <a:stretch/>
        </p:blipFill>
        <p:spPr>
          <a:xfrm>
            <a:off x="406299" y="1339898"/>
            <a:ext cx="2530176" cy="30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87"/>
          <p:cNvSpPr txBox="1"/>
          <p:nvPr>
            <p:ph type="title"/>
          </p:nvPr>
        </p:nvSpPr>
        <p:spPr>
          <a:xfrm>
            <a:off x="448049" y="1107825"/>
            <a:ext cx="2881500" cy="20925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0" wrap="square" tIns="6857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The Verification Exchange </a:t>
            </a:r>
            <a:endParaRPr baseline="30000" sz="1600"/>
          </a:p>
        </p:txBody>
      </p:sp>
      <p:sp>
        <p:nvSpPr>
          <p:cNvPr id="577" name="Google Shape;577;p87"/>
          <p:cNvSpPr txBox="1"/>
          <p:nvPr>
            <p:ph idx="1" type="subTitle"/>
          </p:nvPr>
        </p:nvSpPr>
        <p:spPr>
          <a:xfrm>
            <a:off x="448050" y="3200399"/>
            <a:ext cx="2677500" cy="9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9142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</a:pPr>
            <a:r>
              <a:rPr lang="en"/>
              <a:t>Reduce HR workload and provide an important employee benefit with instant income and employment verifications.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8"/>
          <p:cNvSpPr/>
          <p:nvPr/>
        </p:nvSpPr>
        <p:spPr>
          <a:xfrm>
            <a:off x="4746375" y="1483025"/>
            <a:ext cx="2746800" cy="2746800"/>
          </a:xfrm>
          <a:prstGeom prst="ellipse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3" name="Google Shape;583;p88"/>
          <p:cNvSpPr txBox="1"/>
          <p:nvPr>
            <p:ph type="title"/>
          </p:nvPr>
        </p:nvSpPr>
        <p:spPr>
          <a:xfrm>
            <a:off x="363500" y="765425"/>
            <a:ext cx="2989800" cy="34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0" spcFirstLastPara="1" rIns="0" wrap="square" tIns="6857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</a:pPr>
            <a:r>
              <a:rPr lang="en"/>
              <a:t>Employees rely upon employers to provide verifications </a:t>
            </a:r>
            <a:br>
              <a:rPr lang="en"/>
            </a:br>
            <a:r>
              <a:rPr lang="en"/>
              <a:t>to help  </a:t>
            </a:r>
            <a:r>
              <a:rPr lang="en"/>
              <a:t>support</a:t>
            </a:r>
            <a:r>
              <a:rPr lang="en"/>
              <a:t> life events.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</a:pPr>
            <a:r>
              <a:rPr lang="en" sz="1100"/>
              <a:t>Income and employment verifications </a:t>
            </a:r>
            <a:br>
              <a:rPr lang="en" sz="1100"/>
            </a:br>
            <a:r>
              <a:rPr lang="en" sz="1100"/>
              <a:t>can take valuable time away from strategic work. They can also put your organization </a:t>
            </a:r>
            <a:br>
              <a:rPr lang="en" sz="1100"/>
            </a:br>
            <a:r>
              <a:rPr lang="en" sz="1100"/>
              <a:t>and employee data privacy at greater </a:t>
            </a:r>
            <a:r>
              <a:rPr lang="en" sz="1100"/>
              <a:t>risk</a:t>
            </a:r>
            <a:r>
              <a:rPr lang="en" sz="1100"/>
              <a:t>.</a:t>
            </a:r>
            <a:endParaRPr sz="1100"/>
          </a:p>
          <a:p>
            <a:pPr indent="0" lvl="0" marL="0" rtl="0" algn="l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584" name="Google Shape;584;p88"/>
          <p:cNvSpPr/>
          <p:nvPr/>
        </p:nvSpPr>
        <p:spPr>
          <a:xfrm>
            <a:off x="4943075" y="1679725"/>
            <a:ext cx="2353200" cy="23532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What if you could support your employees with </a:t>
            </a:r>
            <a:r>
              <a:rPr b="0" i="0" lang="en" sz="15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quicker </a:t>
            </a:r>
            <a:r>
              <a:rPr b="0" i="0" lang="en" sz="15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verifications, 24/7?</a:t>
            </a:r>
            <a:endParaRPr b="0" i="0" sz="1500" u="none" cap="none" strike="noStrik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5" name="Google Shape;585;p88"/>
          <p:cNvSpPr/>
          <p:nvPr/>
        </p:nvSpPr>
        <p:spPr>
          <a:xfrm>
            <a:off x="5200334" y="1043648"/>
            <a:ext cx="908400" cy="908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Auto Loan</a:t>
            </a:r>
            <a:endParaRPr b="1" i="0" sz="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6" name="Google Shape;586;p88"/>
          <p:cNvSpPr/>
          <p:nvPr/>
        </p:nvSpPr>
        <p:spPr>
          <a:xfrm>
            <a:off x="5660895" y="3881917"/>
            <a:ext cx="908400" cy="908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Line of Credit</a:t>
            </a:r>
            <a:endParaRPr b="1" i="0" sz="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7" name="Google Shape;587;p88"/>
          <p:cNvSpPr/>
          <p:nvPr/>
        </p:nvSpPr>
        <p:spPr>
          <a:xfrm>
            <a:off x="4472245" y="1699849"/>
            <a:ext cx="908400" cy="908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8" name="Google Shape;588;p88"/>
          <p:cNvSpPr/>
          <p:nvPr/>
        </p:nvSpPr>
        <p:spPr>
          <a:xfrm>
            <a:off x="6185702" y="1043648"/>
            <a:ext cx="908400" cy="908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9" name="Google Shape;589;p88"/>
          <p:cNvSpPr/>
          <p:nvPr/>
        </p:nvSpPr>
        <p:spPr>
          <a:xfrm>
            <a:off x="6932093" y="1699849"/>
            <a:ext cx="908400" cy="908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Teleco or Utility Setup</a:t>
            </a:r>
            <a:endParaRPr b="1" i="0" sz="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0" name="Google Shape;590;p88"/>
          <p:cNvSpPr/>
          <p:nvPr/>
        </p:nvSpPr>
        <p:spPr>
          <a:xfrm>
            <a:off x="6978097" y="2677284"/>
            <a:ext cx="908400" cy="908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New Job</a:t>
            </a:r>
            <a:endParaRPr b="1" i="0" sz="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1" name="Google Shape;591;p88"/>
          <p:cNvSpPr/>
          <p:nvPr/>
        </p:nvSpPr>
        <p:spPr>
          <a:xfrm>
            <a:off x="4407076" y="2677284"/>
            <a:ext cx="908400" cy="908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New Credit Card</a:t>
            </a:r>
            <a:endParaRPr b="1" i="0" sz="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2" name="Google Shape;592;p88"/>
          <p:cNvSpPr/>
          <p:nvPr/>
        </p:nvSpPr>
        <p:spPr>
          <a:xfrm>
            <a:off x="4752541" y="3550911"/>
            <a:ext cx="908400" cy="908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3" name="Google Shape;593;p88"/>
          <p:cNvSpPr/>
          <p:nvPr/>
        </p:nvSpPr>
        <p:spPr>
          <a:xfrm>
            <a:off x="6569235" y="3550903"/>
            <a:ext cx="908400" cy="908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4" name="Google Shape;594;p88"/>
          <p:cNvSpPr txBox="1"/>
          <p:nvPr/>
        </p:nvSpPr>
        <p:spPr>
          <a:xfrm>
            <a:off x="4472250" y="1938500"/>
            <a:ext cx="908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Apartment Rental</a:t>
            </a:r>
            <a:endParaRPr b="1" i="0" sz="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5" name="Google Shape;595;p88"/>
          <p:cNvSpPr txBox="1"/>
          <p:nvPr/>
        </p:nvSpPr>
        <p:spPr>
          <a:xfrm>
            <a:off x="6569300" y="3728050"/>
            <a:ext cx="908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New Insurance Policy</a:t>
            </a:r>
            <a:endParaRPr b="1" i="0" sz="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6" name="Google Shape;596;p88"/>
          <p:cNvSpPr txBox="1"/>
          <p:nvPr/>
        </p:nvSpPr>
        <p:spPr>
          <a:xfrm>
            <a:off x="4752550" y="3728050"/>
            <a:ext cx="908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Benefits Qualification</a:t>
            </a:r>
            <a:endParaRPr b="1" i="0" sz="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7" name="Google Shape;597;p88"/>
          <p:cNvSpPr txBox="1"/>
          <p:nvPr/>
        </p:nvSpPr>
        <p:spPr>
          <a:xfrm>
            <a:off x="6233550" y="1343950"/>
            <a:ext cx="812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Mortgage</a:t>
            </a:r>
            <a:endParaRPr b="1" i="0" sz="8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8" name="Google Shape;598;p88"/>
          <p:cNvSpPr/>
          <p:nvPr/>
        </p:nvSpPr>
        <p:spPr>
          <a:xfrm flipH="1" rot="5400000">
            <a:off x="1486050" y="1927975"/>
            <a:ext cx="1136400" cy="41085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99" name="Google Shape;599;p88"/>
          <p:cNvGrpSpPr/>
          <p:nvPr/>
        </p:nvGrpSpPr>
        <p:grpSpPr>
          <a:xfrm>
            <a:off x="366125" y="3069275"/>
            <a:ext cx="598200" cy="598200"/>
            <a:chOff x="366125" y="3145475"/>
            <a:chExt cx="598200" cy="598200"/>
          </a:xfrm>
        </p:grpSpPr>
        <p:sp>
          <p:nvSpPr>
            <p:cNvPr id="600" name="Google Shape;600;p88"/>
            <p:cNvSpPr/>
            <p:nvPr/>
          </p:nvSpPr>
          <p:spPr>
            <a:xfrm>
              <a:off x="366125" y="3145475"/>
              <a:ext cx="598200" cy="598200"/>
            </a:xfrm>
            <a:prstGeom prst="chord">
              <a:avLst>
                <a:gd fmla="val 469680" name="adj1"/>
                <a:gd fmla="val 10435737" name="adj2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601" name="Google Shape;601;p8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7500" y="3226850"/>
              <a:ext cx="435450" cy="4354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2" name="Google Shape;602;p88"/>
          <p:cNvSpPr txBox="1"/>
          <p:nvPr/>
        </p:nvSpPr>
        <p:spPr>
          <a:xfrm>
            <a:off x="311700" y="3599425"/>
            <a:ext cx="36438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b="1" i="0" lang="en" sz="1000" u="none" cap="none" strike="noStrike">
                <a:solidFill>
                  <a:srgbClr val="B02C20"/>
                </a:solidFill>
                <a:latin typeface="Open Sans"/>
                <a:ea typeface="Open Sans"/>
                <a:cs typeface="Open Sans"/>
                <a:sym typeface="Open Sans"/>
              </a:rPr>
              <a:t>NSIGHT</a:t>
            </a:r>
            <a:br>
              <a:rPr b="1" i="0" lang="en" sz="1000" u="none" cap="none" strike="noStrike">
                <a:solidFill>
                  <a:srgbClr val="B02C20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i="0" lang="en" sz="1000" u="none" cap="none" strike="noStrike">
                <a:solidFill>
                  <a:srgbClr val="B02C20"/>
                </a:solidFill>
                <a:latin typeface="Open Sans"/>
                <a:ea typeface="Open Sans"/>
                <a:cs typeface="Open Sans"/>
                <a:sym typeface="Open Sans"/>
              </a:rPr>
              <a:t>80% of employers </a:t>
            </a:r>
            <a:r>
              <a:rPr b="0" i="0" lang="en" sz="1000" u="none" cap="none" strike="noStrike">
                <a:solidFill>
                  <a:srgbClr val="B02C20"/>
                </a:solidFill>
                <a:latin typeface="Open Sans"/>
                <a:ea typeface="Open Sans"/>
                <a:cs typeface="Open Sans"/>
                <a:sym typeface="Open Sans"/>
              </a:rPr>
              <a:t>report that financial stress is impacting their employees' job performance, including increased stress, difficulty focusing, and missing work/tardiness.</a:t>
            </a:r>
            <a:endParaRPr b="0" i="0" sz="1000" u="none" cap="none" strike="noStrike">
              <a:solidFill>
                <a:srgbClr val="B02C2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3" name="Google Shape;603;p88"/>
          <p:cNvSpPr txBox="1"/>
          <p:nvPr/>
        </p:nvSpPr>
        <p:spPr>
          <a:xfrm>
            <a:off x="189675" y="4588100"/>
            <a:ext cx="2483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1" lang="en" sz="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Source: https://s</a:t>
            </a:r>
            <a:r>
              <a:rPr b="0" i="1" lang="en" sz="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hrm.org/ResourcesAn</a:t>
            </a:r>
            <a:r>
              <a:rPr b="0" i="1" lang="en" sz="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dTools/hr-topics/benefits/Pages/Employees-Financial-Issues-Affect-Their-Job-Performance.aspx</a:t>
            </a:r>
            <a:endParaRPr b="0" i="1" sz="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89"/>
          <p:cNvSpPr/>
          <p:nvPr/>
        </p:nvSpPr>
        <p:spPr>
          <a:xfrm>
            <a:off x="2929750" y="1085502"/>
            <a:ext cx="3284400" cy="32844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9" name="Google Shape;609;p89"/>
          <p:cNvSpPr/>
          <p:nvPr/>
        </p:nvSpPr>
        <p:spPr>
          <a:xfrm>
            <a:off x="3164953" y="1320706"/>
            <a:ext cx="2813700" cy="28137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0" name="Google Shape;610;p89"/>
          <p:cNvSpPr/>
          <p:nvPr/>
        </p:nvSpPr>
        <p:spPr>
          <a:xfrm>
            <a:off x="3579825" y="1735576"/>
            <a:ext cx="1983900" cy="1983900"/>
          </a:xfrm>
          <a:prstGeom prst="ellipse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1" name="Google Shape;611;p89"/>
          <p:cNvSpPr txBox="1"/>
          <p:nvPr>
            <p:ph type="title"/>
          </p:nvPr>
        </p:nvSpPr>
        <p:spPr>
          <a:xfrm>
            <a:off x="311701" y="317525"/>
            <a:ext cx="71136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/>
              <a:t>Putting The Verification Exchange to Work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1200">
                <a:solidFill>
                  <a:schemeClr val="accent1"/>
                </a:solidFill>
              </a:rPr>
              <a:t>R</a:t>
            </a:r>
            <a:endParaRPr sz="2600">
              <a:solidFill>
                <a:schemeClr val="accent1"/>
              </a:solidFill>
            </a:endParaRPr>
          </a:p>
        </p:txBody>
      </p:sp>
      <p:sp>
        <p:nvSpPr>
          <p:cNvPr id="612" name="Google Shape;612;p89"/>
          <p:cNvSpPr/>
          <p:nvPr/>
        </p:nvSpPr>
        <p:spPr>
          <a:xfrm>
            <a:off x="0" y="3069600"/>
            <a:ext cx="29685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b="1" i="0" lang="en" sz="13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Auto Loans</a:t>
            </a:r>
            <a:endParaRPr b="0" i="0" sz="1300" u="none" cap="none" strike="noStrik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Auto applicants </a:t>
            </a:r>
            <a:r>
              <a:rPr b="0" i="0" lang="en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¹</a:t>
            </a:r>
            <a:endParaRPr b="0" i="0" sz="10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24/7 verification allows a salesperson </a:t>
            </a:r>
            <a:br>
              <a:rPr b="0" i="0" lang="en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en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to verify a </a:t>
            </a:r>
            <a:r>
              <a:rPr b="0" i="0" lang="en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customer’s employment or       income i</a:t>
            </a:r>
            <a:r>
              <a:rPr b="0" i="0" lang="en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nstantly, even after hours, with           no pay stubs needed</a:t>
            </a:r>
            <a:endParaRPr b="0" i="0" sz="10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3" name="Google Shape;613;p89"/>
          <p:cNvSpPr/>
          <p:nvPr/>
        </p:nvSpPr>
        <p:spPr>
          <a:xfrm>
            <a:off x="696250" y="1481625"/>
            <a:ext cx="22137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May improve borrower experience by reducing rate-lock period </a:t>
            </a:r>
            <a:br>
              <a:rPr b="0" i="0" lang="en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en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and speeding up closing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b="1" i="0" lang="en" sz="13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Mortgages</a:t>
            </a:r>
            <a:endParaRPr b="0" i="0" sz="23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4" name="Google Shape;614;p89"/>
          <p:cNvSpPr/>
          <p:nvPr/>
        </p:nvSpPr>
        <p:spPr>
          <a:xfrm>
            <a:off x="6340425" y="1200150"/>
            <a:ext cx="27237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rPr b="0" i="0" lang="en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Helps millions of people demonstrate eligibility for </a:t>
            </a: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r>
              <a:rPr b="0" i="0" lang="en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ervices</a:t>
            </a:r>
            <a:r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.</a:t>
            </a:r>
            <a:r>
              <a:rPr b="0" i="0" lang="en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Helps maintain greater </a:t>
            </a:r>
            <a:r>
              <a:rPr b="0" i="0" lang="en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employee</a:t>
            </a:r>
            <a:r>
              <a:rPr b="0" i="0" lang="en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privacy</a:t>
            </a:r>
            <a:endParaRPr b="0" i="0" sz="10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15" name="Google Shape;615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9355" y="1809854"/>
            <a:ext cx="634298" cy="63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59349" y="2980858"/>
            <a:ext cx="669503" cy="668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72300" y="2966775"/>
            <a:ext cx="634300" cy="63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46950" y="1810375"/>
            <a:ext cx="634300" cy="633258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89"/>
          <p:cNvSpPr/>
          <p:nvPr/>
        </p:nvSpPr>
        <p:spPr>
          <a:xfrm>
            <a:off x="6040725" y="2079075"/>
            <a:ext cx="142200" cy="1422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0" name="Google Shape;620;p89"/>
          <p:cNvSpPr/>
          <p:nvPr/>
        </p:nvSpPr>
        <p:spPr>
          <a:xfrm>
            <a:off x="6340425" y="3351075"/>
            <a:ext cx="27903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When instantly verified by The 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Verification Exchange. </a:t>
            </a:r>
            <a:r>
              <a:rPr b="0" i="0" lang="en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Can assist in helping people with non-prime (low score or thin credit file) by verifying income</a:t>
            </a:r>
            <a:br>
              <a:rPr b="0" i="0" lang="en" sz="1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1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Open Sans"/>
              <a:buNone/>
            </a:pPr>
            <a:r>
              <a:t/>
            </a:r>
            <a:endParaRPr b="0" i="0" sz="13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1" name="Google Shape;621;p89"/>
          <p:cNvSpPr/>
          <p:nvPr/>
        </p:nvSpPr>
        <p:spPr>
          <a:xfrm>
            <a:off x="6040725" y="3229875"/>
            <a:ext cx="142200" cy="1422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2" name="Google Shape;622;p89"/>
          <p:cNvSpPr/>
          <p:nvPr/>
        </p:nvSpPr>
        <p:spPr>
          <a:xfrm>
            <a:off x="2968625" y="3229875"/>
            <a:ext cx="142200" cy="1422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3" name="Google Shape;623;p89"/>
          <p:cNvSpPr/>
          <p:nvPr/>
        </p:nvSpPr>
        <p:spPr>
          <a:xfrm>
            <a:off x="2968625" y="2079075"/>
            <a:ext cx="142200" cy="1422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4" name="Google Shape;624;p89"/>
          <p:cNvSpPr txBox="1"/>
          <p:nvPr/>
        </p:nvSpPr>
        <p:spPr>
          <a:xfrm>
            <a:off x="311700" y="103050"/>
            <a:ext cx="12519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THE WORK NUMBER</a:t>
            </a:r>
            <a:r>
              <a:rPr b="1" baseline="30000" i="0" lang="en" sz="800" u="none" cap="none" strike="noStrike">
                <a:solidFill>
                  <a:srgbClr val="9E1B32"/>
                </a:solidFill>
                <a:latin typeface="Open Sans"/>
                <a:ea typeface="Open Sans"/>
                <a:cs typeface="Open Sans"/>
                <a:sym typeface="Open Sans"/>
              </a:rPr>
              <a:t>®</a:t>
            </a:r>
            <a:endParaRPr b="1" i="0" sz="800" u="none" cap="none" strike="noStrike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25" name="Google Shape;625;p8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35606" y="2201693"/>
            <a:ext cx="1083600" cy="1113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26" name="Google Shape;626;p89"/>
          <p:cNvSpPr txBox="1"/>
          <p:nvPr/>
        </p:nvSpPr>
        <p:spPr>
          <a:xfrm>
            <a:off x="6321600" y="1955500"/>
            <a:ext cx="2790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Government Aid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7" name="Google Shape;627;p89"/>
          <p:cNvSpPr txBox="1"/>
          <p:nvPr/>
        </p:nvSpPr>
        <p:spPr>
          <a:xfrm>
            <a:off x="6321600" y="2980850"/>
            <a:ext cx="3129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Credit Cards</a:t>
            </a:r>
            <a:endParaRPr b="1" i="0" sz="1300" u="none" cap="none" strike="noStrik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90"/>
          <p:cNvSpPr txBox="1"/>
          <p:nvPr>
            <p:ph type="title"/>
          </p:nvPr>
        </p:nvSpPr>
        <p:spPr>
          <a:xfrm>
            <a:off x="311701" y="241325"/>
            <a:ext cx="71136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2100"/>
              <a:t>Reduce Your Workload and Provide an Important Employee Benefit</a:t>
            </a:r>
            <a:endParaRPr sz="2100"/>
          </a:p>
        </p:txBody>
      </p:sp>
      <p:sp>
        <p:nvSpPr>
          <p:cNvPr id="633" name="Google Shape;633;p90"/>
          <p:cNvSpPr txBox="1"/>
          <p:nvPr/>
        </p:nvSpPr>
        <p:spPr>
          <a:xfrm>
            <a:off x="311150" y="1273175"/>
            <a:ext cx="8582100" cy="3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73150" wrap="square" tIns="73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Automate your employment and income verifications with The </a:t>
            </a:r>
            <a:r>
              <a:rPr lang="en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Verification Exchange </a:t>
            </a:r>
            <a:endParaRPr b="0" i="0" sz="1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baseline="30000" i="0" sz="1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4" name="Google Shape;634;p90"/>
          <p:cNvSpPr txBox="1"/>
          <p:nvPr/>
        </p:nvSpPr>
        <p:spPr>
          <a:xfrm>
            <a:off x="301025" y="3088763"/>
            <a:ext cx="19152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73150" wrap="square" tIns="73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Help s</a:t>
            </a:r>
            <a:r>
              <a:rPr b="1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implify</a:t>
            </a:r>
            <a:r>
              <a:rPr b="1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your HR workload and </a:t>
            </a:r>
            <a:br>
              <a:rPr b="1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help mitigate risk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90"/>
          <p:cNvSpPr txBox="1"/>
          <p:nvPr/>
        </p:nvSpPr>
        <p:spPr>
          <a:xfrm>
            <a:off x="4507200" y="3088779"/>
            <a:ext cx="1632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73150" wrap="square" tIns="73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Help employees more easily secure life’s important moments, 24/7</a:t>
            </a:r>
            <a:endParaRPr b="1" i="0" sz="1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36" name="Google Shape;636;p90"/>
          <p:cNvCxnSpPr/>
          <p:nvPr/>
        </p:nvCxnSpPr>
        <p:spPr>
          <a:xfrm>
            <a:off x="2007125" y="3193950"/>
            <a:ext cx="0" cy="954300"/>
          </a:xfrm>
          <a:prstGeom prst="straightConnector1">
            <a:avLst/>
          </a:prstGeom>
          <a:noFill/>
          <a:ln cap="flat" cmpd="sng" w="9525">
            <a:solidFill>
              <a:srgbClr val="A3AAA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37" name="Google Shape;637;p90"/>
          <p:cNvCxnSpPr/>
          <p:nvPr/>
        </p:nvCxnSpPr>
        <p:spPr>
          <a:xfrm>
            <a:off x="4266700" y="3193950"/>
            <a:ext cx="0" cy="954300"/>
          </a:xfrm>
          <a:prstGeom prst="straightConnector1">
            <a:avLst/>
          </a:prstGeom>
          <a:noFill/>
          <a:ln cap="flat" cmpd="sng" w="9525">
            <a:solidFill>
              <a:srgbClr val="A3AAA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38" name="Google Shape;638;p90"/>
          <p:cNvSpPr txBox="1"/>
          <p:nvPr/>
        </p:nvSpPr>
        <p:spPr>
          <a:xfrm>
            <a:off x="2293025" y="3088763"/>
            <a:ext cx="1824600" cy="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73150" wrap="square" tIns="73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</a:t>
            </a:r>
            <a:r>
              <a:rPr b="1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erifiers are vetted an</a:t>
            </a:r>
            <a:r>
              <a:rPr b="1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 </a:t>
            </a:r>
            <a:r>
              <a:rPr b="1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must meet strict security standards</a:t>
            </a:r>
            <a:r>
              <a:rPr b="1" i="0" lang="en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to access data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90"/>
          <p:cNvSpPr/>
          <p:nvPr/>
        </p:nvSpPr>
        <p:spPr>
          <a:xfrm>
            <a:off x="6920290" y="1496250"/>
            <a:ext cx="2986200" cy="29862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0" name="Google Shape;640;p90"/>
          <p:cNvSpPr/>
          <p:nvPr/>
        </p:nvSpPr>
        <p:spPr>
          <a:xfrm>
            <a:off x="7134134" y="1710094"/>
            <a:ext cx="2558100" cy="25581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1" name="Google Shape;641;p90"/>
          <p:cNvSpPr/>
          <p:nvPr/>
        </p:nvSpPr>
        <p:spPr>
          <a:xfrm>
            <a:off x="7317081" y="1893041"/>
            <a:ext cx="2192400" cy="2192400"/>
          </a:xfrm>
          <a:prstGeom prst="ellipse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2" name="Google Shape;642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45550" y="1991925"/>
            <a:ext cx="1880400" cy="1931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43" name="Google Shape;643;p90"/>
          <p:cNvSpPr txBox="1"/>
          <p:nvPr/>
        </p:nvSpPr>
        <p:spPr>
          <a:xfrm>
            <a:off x="311700" y="1671300"/>
            <a:ext cx="6785100" cy="8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" sz="1300">
                <a:solidFill>
                  <a:srgbClr val="45842A"/>
                </a:solidFill>
                <a:latin typeface="Open Sans"/>
                <a:ea typeface="Open Sans"/>
                <a:cs typeface="Open Sans"/>
                <a:sym typeface="Open Sans"/>
              </a:rPr>
              <a:t>H</a:t>
            </a:r>
            <a:r>
              <a:rPr b="1" i="0" lang="en" sz="1300" u="none" cap="none" strike="noStrike">
                <a:solidFill>
                  <a:srgbClr val="45842A"/>
                </a:solidFill>
                <a:latin typeface="Open Sans"/>
                <a:ea typeface="Open Sans"/>
                <a:cs typeface="Open Sans"/>
                <a:sym typeface="Open Sans"/>
              </a:rPr>
              <a:t>elping your employees get faster decisions for credit and benefits through automation is just one way you can help empower them to live their financial best</a:t>
            </a:r>
            <a:endParaRPr b="1" i="0" sz="1500" u="none" cap="none" strike="noStrike">
              <a:solidFill>
                <a:srgbClr val="45842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44" name="Google Shape;644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93027" y="2571750"/>
            <a:ext cx="540450" cy="54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90"/>
          <p:cNvPicPr preferRelativeResize="0"/>
          <p:nvPr/>
        </p:nvPicPr>
        <p:blipFill rotWithShape="1">
          <a:blip r:embed="rId5">
            <a:alphaModFix/>
          </a:blip>
          <a:srcRect b="0" l="0" r="17715" t="21752"/>
          <a:stretch/>
        </p:blipFill>
        <p:spPr>
          <a:xfrm>
            <a:off x="4250950" y="2583925"/>
            <a:ext cx="1003550" cy="9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9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1700" y="2603950"/>
            <a:ext cx="371325" cy="4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1"/>
          <p:cNvGrpSpPr/>
          <p:nvPr/>
        </p:nvGrpSpPr>
        <p:grpSpPr>
          <a:xfrm>
            <a:off x="-877806" y="-171808"/>
            <a:ext cx="4962467" cy="4962467"/>
            <a:chOff x="-783850" y="1388250"/>
            <a:chExt cx="2986200" cy="2986200"/>
          </a:xfrm>
        </p:grpSpPr>
        <p:sp>
          <p:nvSpPr>
            <p:cNvPr id="652" name="Google Shape;652;p91"/>
            <p:cNvSpPr/>
            <p:nvPr/>
          </p:nvSpPr>
          <p:spPr>
            <a:xfrm>
              <a:off x="-783850" y="1388250"/>
              <a:ext cx="2986200" cy="2986200"/>
            </a:xfrm>
            <a:prstGeom prst="ellipse">
              <a:avLst/>
            </a:prstGeom>
            <a:noFill/>
            <a:ln cap="flat" cmpd="sng" w="28575">
              <a:solidFill>
                <a:schemeClr val="accent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3" name="Google Shape;653;p91"/>
            <p:cNvSpPr/>
            <p:nvPr/>
          </p:nvSpPr>
          <p:spPr>
            <a:xfrm>
              <a:off x="-570006" y="1602094"/>
              <a:ext cx="2558100" cy="25581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3B3B3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4" name="Google Shape;654;p91"/>
            <p:cNvSpPr/>
            <p:nvPr/>
          </p:nvSpPr>
          <p:spPr>
            <a:xfrm>
              <a:off x="-387059" y="1785041"/>
              <a:ext cx="2192400" cy="2192400"/>
            </a:xfrm>
            <a:prstGeom prst="ellipse">
              <a:avLst/>
            </a:prstGeom>
            <a:noFill/>
            <a:ln cap="flat" cmpd="sng" w="381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655" name="Google Shape;655;p91"/>
          <p:cNvSpPr txBox="1"/>
          <p:nvPr/>
        </p:nvSpPr>
        <p:spPr>
          <a:xfrm>
            <a:off x="2481008" y="4980500"/>
            <a:ext cx="5325600" cy="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1" lang="en" sz="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Characters depicted are fictional and for demonstration purposes only. Individual results may vary.</a:t>
            </a:r>
            <a:endParaRPr b="0" i="1" sz="400" u="none" cap="none" strike="noStrike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6" name="Google Shape;656;p91"/>
          <p:cNvSpPr txBox="1"/>
          <p:nvPr/>
        </p:nvSpPr>
        <p:spPr>
          <a:xfrm>
            <a:off x="4254825" y="516750"/>
            <a:ext cx="4512600" cy="15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Employee Profile</a:t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br>
              <a:rPr b="1" i="0" lang="en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i="0" lang="en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Name: </a:t>
            </a:r>
            <a:r>
              <a:rPr b="0" i="0" lang="en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Sarah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Age: </a:t>
            </a:r>
            <a:r>
              <a:rPr b="0" i="0" lang="en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43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Occupation: </a:t>
            </a:r>
            <a:r>
              <a:rPr b="0" i="0" lang="en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Mid-level manager at a small firm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Goal:</a:t>
            </a:r>
            <a:r>
              <a:rPr b="0" i="0" lang="en" sz="13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Obtain quick mortgage approval in a competitive housing market, and at a low rate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91"/>
          <p:cNvSpPr/>
          <p:nvPr/>
        </p:nvSpPr>
        <p:spPr>
          <a:xfrm rot="-5400000">
            <a:off x="7361575" y="2704869"/>
            <a:ext cx="684900" cy="2895000"/>
          </a:xfrm>
          <a:prstGeom prst="round2SameRect">
            <a:avLst>
              <a:gd fmla="val 50000" name="adj1"/>
              <a:gd fmla="val 0" name="adj2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58" name="Google Shape;658;p91"/>
          <p:cNvCxnSpPr/>
          <p:nvPr/>
        </p:nvCxnSpPr>
        <p:spPr>
          <a:xfrm>
            <a:off x="4338645" y="2756361"/>
            <a:ext cx="2172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9" name="Google Shape;659;p91"/>
          <p:cNvSpPr/>
          <p:nvPr/>
        </p:nvSpPr>
        <p:spPr>
          <a:xfrm>
            <a:off x="4260800" y="2271011"/>
            <a:ext cx="233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100" u="none" cap="none" strike="noStrike">
                <a:solidFill>
                  <a:srgbClr val="981E32"/>
                </a:solidFill>
                <a:latin typeface="Open Sans"/>
                <a:ea typeface="Open Sans"/>
                <a:cs typeface="Open Sans"/>
                <a:sym typeface="Open Sans"/>
              </a:rPr>
              <a:t>Information is NOT included </a:t>
            </a:r>
            <a:br>
              <a:rPr b="1" i="0" lang="en" sz="1100" u="none" cap="none" strike="noStrike">
                <a:solidFill>
                  <a:srgbClr val="981E3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i="0" lang="en" sz="1100" u="none" cap="none" strike="noStrike">
                <a:solidFill>
                  <a:srgbClr val="981E32"/>
                </a:solidFill>
                <a:latin typeface="Open Sans"/>
                <a:ea typeface="Open Sans"/>
                <a:cs typeface="Open Sans"/>
                <a:sym typeface="Open Sans"/>
              </a:rPr>
              <a:t>on The </a:t>
            </a:r>
            <a:r>
              <a:rPr b="1" lang="en" sz="1100">
                <a:solidFill>
                  <a:srgbClr val="981E32"/>
                </a:solidFill>
                <a:latin typeface="Open Sans"/>
                <a:ea typeface="Open Sans"/>
                <a:cs typeface="Open Sans"/>
                <a:sym typeface="Open Sans"/>
              </a:rPr>
              <a:t>Verification Exchange</a:t>
            </a:r>
            <a:endParaRPr b="0" i="0" sz="1100" u="none" cap="none" strike="noStrike">
              <a:solidFill>
                <a:srgbClr val="981E3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91"/>
          <p:cNvSpPr/>
          <p:nvPr/>
        </p:nvSpPr>
        <p:spPr>
          <a:xfrm>
            <a:off x="4254825" y="2852943"/>
            <a:ext cx="2256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delay in the verification process causes Sarah to miss her rate lock period and rates are now higher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91"/>
          <p:cNvSpPr/>
          <p:nvPr/>
        </p:nvSpPr>
        <p:spPr>
          <a:xfrm rot="10800000">
            <a:off x="4353527" y="3653232"/>
            <a:ext cx="114600" cy="990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2" name="Google Shape;662;p91"/>
          <p:cNvSpPr/>
          <p:nvPr/>
        </p:nvSpPr>
        <p:spPr>
          <a:xfrm>
            <a:off x="4254826" y="3830496"/>
            <a:ext cx="2001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Another delay during </a:t>
            </a:r>
            <a:br>
              <a:rPr b="1" i="0" lang="en" sz="1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i="0" lang="en" sz="1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final check before </a:t>
            </a:r>
            <a:br>
              <a:rPr b="1" i="0" lang="en" sz="1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i="0" lang="en" sz="1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closing causes Sarah </a:t>
            </a:r>
            <a:br>
              <a:rPr b="1" i="0" lang="en" sz="1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i="0" lang="en" sz="1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to lose the house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91"/>
          <p:cNvSpPr/>
          <p:nvPr/>
        </p:nvSpPr>
        <p:spPr>
          <a:xfrm rot="10800000">
            <a:off x="6749885" y="3653928"/>
            <a:ext cx="114600" cy="99000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64" name="Google Shape;664;p91"/>
          <p:cNvCxnSpPr/>
          <p:nvPr/>
        </p:nvCxnSpPr>
        <p:spPr>
          <a:xfrm>
            <a:off x="6735003" y="2756361"/>
            <a:ext cx="2172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5" name="Google Shape;665;p91"/>
          <p:cNvSpPr/>
          <p:nvPr/>
        </p:nvSpPr>
        <p:spPr>
          <a:xfrm>
            <a:off x="6657158" y="2271011"/>
            <a:ext cx="233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1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Information IS included </a:t>
            </a:r>
            <a:br>
              <a:rPr b="1" i="0" lang="en" sz="11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i="0" lang="en" sz="11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on The </a:t>
            </a:r>
            <a:r>
              <a:rPr b="1" lang="en" sz="110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Verification Exchange</a:t>
            </a:r>
            <a:endParaRPr b="0" i="0" sz="11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6" name="Google Shape;666;p91"/>
          <p:cNvSpPr/>
          <p:nvPr/>
        </p:nvSpPr>
        <p:spPr>
          <a:xfrm>
            <a:off x="6651183" y="2852943"/>
            <a:ext cx="2492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Sarah’s income and employment </a:t>
            </a:r>
            <a:br>
              <a:rPr b="0" i="0" lang="en" sz="1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en" sz="1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are instantly verified and she’s</a:t>
            </a:r>
            <a:br>
              <a:rPr b="0" i="0" lang="en" sz="1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en" sz="1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able to lock in at the rate </a:t>
            </a:r>
            <a:br>
              <a:rPr b="0" i="0" lang="en" sz="1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0" i="0" lang="en" sz="1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she wants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91"/>
          <p:cNvSpPr/>
          <p:nvPr/>
        </p:nvSpPr>
        <p:spPr>
          <a:xfrm>
            <a:off x="6651183" y="3852287"/>
            <a:ext cx="2310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Sarah’s closing process goes smoothly and she closes on her dream home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91"/>
          <p:cNvSpPr txBox="1"/>
          <p:nvPr/>
        </p:nvSpPr>
        <p:spPr>
          <a:xfrm>
            <a:off x="4353526" y="103050"/>
            <a:ext cx="12519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en" sz="8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THE WORK NUMBER</a:t>
            </a:r>
            <a:r>
              <a:rPr b="1" baseline="30000" i="0" lang="en" sz="8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®</a:t>
            </a:r>
            <a:endParaRPr b="1" i="0" sz="800" u="none" cap="none" strike="noStrike">
              <a:solidFill>
                <a:schemeClr val="accent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69" name="Google Shape;669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3375" y="672625"/>
            <a:ext cx="3273600" cy="3273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2"/>
          <p:cNvSpPr/>
          <p:nvPr/>
        </p:nvSpPr>
        <p:spPr>
          <a:xfrm>
            <a:off x="-783850" y="1388250"/>
            <a:ext cx="2986200" cy="2986200"/>
          </a:xfrm>
          <a:prstGeom prst="ellipse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5" name="Google Shape;675;p92"/>
          <p:cNvSpPr/>
          <p:nvPr/>
        </p:nvSpPr>
        <p:spPr>
          <a:xfrm>
            <a:off x="-570006" y="1602094"/>
            <a:ext cx="2558100" cy="2558100"/>
          </a:xfrm>
          <a:prstGeom prst="ellipse">
            <a:avLst/>
          </a:prstGeom>
          <a:gradFill>
            <a:gsLst>
              <a:gs pos="0">
                <a:srgbClr val="FFFFFF"/>
              </a:gs>
              <a:gs pos="100000">
                <a:srgbClr val="B3B3B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6" name="Google Shape;676;p92"/>
          <p:cNvSpPr/>
          <p:nvPr/>
        </p:nvSpPr>
        <p:spPr>
          <a:xfrm>
            <a:off x="-387059" y="1785041"/>
            <a:ext cx="2192400" cy="2192400"/>
          </a:xfrm>
          <a:prstGeom prst="ellipse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77" name="Google Shape;677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1090" y="1921065"/>
            <a:ext cx="1880400" cy="19125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678" name="Google Shape;678;p92"/>
          <p:cNvCxnSpPr/>
          <p:nvPr/>
        </p:nvCxnSpPr>
        <p:spPr>
          <a:xfrm>
            <a:off x="6763750" y="1363125"/>
            <a:ext cx="0" cy="321690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9" name="Google Shape;679;p92"/>
          <p:cNvSpPr txBox="1"/>
          <p:nvPr>
            <p:ph type="title"/>
          </p:nvPr>
        </p:nvSpPr>
        <p:spPr>
          <a:xfrm>
            <a:off x="311701" y="241325"/>
            <a:ext cx="7113600" cy="681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/>
              <a:t>Verification Exchange  Employer Features</a:t>
            </a:r>
            <a:endParaRPr/>
          </a:p>
        </p:txBody>
      </p:sp>
      <p:sp>
        <p:nvSpPr>
          <p:cNvPr id="680" name="Google Shape;680;p92"/>
          <p:cNvSpPr txBox="1"/>
          <p:nvPr/>
        </p:nvSpPr>
        <p:spPr>
          <a:xfrm>
            <a:off x="2446050" y="1388250"/>
            <a:ext cx="4245000" cy="40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24/7 automated transfer of information between your </a:t>
            </a:r>
            <a:r>
              <a:rPr lang="en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employer </a:t>
            </a:r>
            <a:r>
              <a:rPr b="0" i="0" lang="en" sz="1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and verifiers, at no cost to </a:t>
            </a:r>
            <a:r>
              <a:rPr b="0" i="0" lang="en" sz="1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you</a:t>
            </a:r>
            <a:endParaRPr b="0" i="0" sz="1200" u="none" cap="none" strike="noStrike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Governed by the F</a:t>
            </a:r>
            <a:r>
              <a:rPr lang="en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inancial Conduct Authority</a:t>
            </a:r>
            <a:r>
              <a:rPr b="0" i="0" lang="en" sz="1200" u="none" cap="none" strike="noStrike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(FCA) and only accessed by credentialed verifiers with auditable, permissible purpose</a:t>
            </a:r>
            <a:endParaRPr b="0" i="0" sz="1200" u="none" cap="none" strike="noStrike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The  FCA requires permissible purpose from verifier organizations in order to obtain income and employment data. 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200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Under the FCA, employees have transparency into what information is shared and are able to dispute their data at any time. </a:t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sz="12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1" name="Google Shape;681;p92"/>
          <p:cNvSpPr txBox="1"/>
          <p:nvPr/>
        </p:nvSpPr>
        <p:spPr>
          <a:xfrm>
            <a:off x="7255925" y="2353725"/>
            <a:ext cx="17019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rPr>
              <a:t>FCA regulations and security help protect employee data.</a:t>
            </a:r>
            <a:endParaRPr b="1" i="1" sz="13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accent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93"/>
          <p:cNvSpPr txBox="1"/>
          <p:nvPr>
            <p:ph type="title"/>
          </p:nvPr>
        </p:nvSpPr>
        <p:spPr>
          <a:xfrm>
            <a:off x="311700" y="222475"/>
            <a:ext cx="8658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0" spcFirstLastPara="1" rIns="73150" wrap="square" tIns="6857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83"/>
              <a:buNone/>
            </a:pPr>
            <a:r>
              <a:t/>
            </a:r>
            <a:endParaRPr sz="2622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80083"/>
              <a:buNone/>
            </a:pPr>
            <a:r>
              <a:t/>
            </a:r>
            <a:endParaRPr sz="2622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7735"/>
              <a:buNone/>
            </a:pPr>
            <a:r>
              <a:t/>
            </a:r>
            <a:endParaRPr sz="3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175"/>
              <a:buNone/>
            </a:pPr>
            <a:r>
              <a:rPr b="0" lang="en" sz="3100"/>
              <a:t>Macro trends driving demand for instant verifications</a:t>
            </a:r>
            <a:endParaRPr b="0" sz="3100">
              <a:solidFill>
                <a:schemeClr val="accent1"/>
              </a:solidFill>
            </a:endParaRPr>
          </a:p>
        </p:txBody>
      </p:sp>
      <p:sp>
        <p:nvSpPr>
          <p:cNvPr id="687" name="Google Shape;687;p93"/>
          <p:cNvSpPr txBox="1"/>
          <p:nvPr/>
        </p:nvSpPr>
        <p:spPr>
          <a:xfrm>
            <a:off x="527575" y="1662400"/>
            <a:ext cx="1491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Interest Rates¹</a:t>
            </a:r>
            <a:endParaRPr b="0" i="0" sz="14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93"/>
          <p:cNvSpPr txBox="1"/>
          <p:nvPr/>
        </p:nvSpPr>
        <p:spPr>
          <a:xfrm>
            <a:off x="540775" y="2858950"/>
            <a:ext cx="143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980000"/>
                </a:solidFill>
                <a:latin typeface="Open Sans"/>
                <a:ea typeface="Open Sans"/>
                <a:cs typeface="Open Sans"/>
                <a:sym typeface="Open Sans"/>
              </a:rPr>
              <a:t>Seasonality²</a:t>
            </a:r>
            <a:endParaRPr b="0" i="0" sz="14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93"/>
          <p:cNvSpPr txBox="1"/>
          <p:nvPr/>
        </p:nvSpPr>
        <p:spPr>
          <a:xfrm>
            <a:off x="567175" y="3990550"/>
            <a:ext cx="145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solidFill>
                  <a:srgbClr val="980000"/>
                </a:solidFill>
                <a:latin typeface="Open Sans"/>
                <a:ea typeface="Open Sans"/>
                <a:cs typeface="Open Sans"/>
                <a:sym typeface="Open Sans"/>
              </a:rPr>
              <a:t>Aid/Service Request</a:t>
            </a:r>
            <a:endParaRPr b="0" i="0" sz="14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90" name="Google Shape;690;p93"/>
          <p:cNvGraphicFramePr/>
          <p:nvPr/>
        </p:nvGraphicFramePr>
        <p:xfrm>
          <a:off x="2199550" y="1516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{F3BB017F-F13B-4DC8-8B44-9C2E53DF4663}</a:tableStyleId>
              </a:tblPr>
              <a:tblGrid>
                <a:gridCol w="1863200"/>
                <a:gridCol w="382850"/>
                <a:gridCol w="2008925"/>
                <a:gridCol w="382850"/>
                <a:gridCol w="20508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" sz="105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Mortgage activity </a:t>
                      </a:r>
                      <a:r>
                        <a:rPr lang="en" sz="105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remains tight and variable </a:t>
                      </a:r>
                      <a:endParaRPr sz="105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t/>
                      </a:r>
                      <a:endParaRPr sz="105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" sz="105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Fewer people are purchasing or refinancing homes. </a:t>
                      </a:r>
                      <a:endParaRPr sz="105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t/>
                      </a:r>
                      <a:endParaRPr sz="105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" sz="105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Instant </a:t>
                      </a:r>
                      <a:r>
                        <a:rPr lang="en" sz="105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verifications</a:t>
                      </a:r>
                      <a:r>
                        <a:rPr lang="en" sz="105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reduce time to offer and </a:t>
                      </a:r>
                      <a:r>
                        <a:rPr lang="en" sz="105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certainty</a:t>
                      </a:r>
                      <a:r>
                        <a:rPr lang="en" sz="105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of interest rate </a:t>
                      </a:r>
                      <a:endParaRPr sz="105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91" name="Google Shape;691;p93"/>
          <p:cNvGraphicFramePr/>
          <p:nvPr/>
        </p:nvGraphicFramePr>
        <p:xfrm>
          <a:off x="2199550" y="2354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{F3BB017F-F13B-4DC8-8B44-9C2E53DF4663}</a:tableStyleId>
              </a:tblPr>
              <a:tblGrid>
                <a:gridCol w="1863200"/>
                <a:gridCol w="382850"/>
                <a:gridCol w="2008925"/>
                <a:gridCol w="382850"/>
                <a:gridCol w="20509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" sz="105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Certain verticals (auto, credit card) have seen increased inquiries .</a:t>
                      </a:r>
                      <a:endParaRPr sz="105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t/>
                      </a:r>
                      <a:endParaRPr sz="105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" sz="105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Vehicle purchases are higher during the Spring. </a:t>
                      </a:r>
                      <a:endParaRPr sz="105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" sz="105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Credit lines are often </a:t>
                      </a:r>
                      <a:r>
                        <a:rPr lang="en" sz="105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higher in </a:t>
                      </a:r>
                      <a:r>
                        <a:rPr lang="en" sz="105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the holiday season.</a:t>
                      </a:r>
                      <a:endParaRPr sz="105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t/>
                      </a:r>
                      <a:endParaRPr sz="105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" sz="105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Fluctuations in verifications, especially verification of income, </a:t>
                      </a:r>
                      <a:r>
                        <a:rPr lang="en" sz="105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require more income information faster</a:t>
                      </a:r>
                      <a:endParaRPr sz="105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92" name="Google Shape;692;p93"/>
          <p:cNvGraphicFramePr/>
          <p:nvPr/>
        </p:nvGraphicFramePr>
        <p:xfrm>
          <a:off x="2199550" y="3603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{F3BB017F-F13B-4DC8-8B44-9C2E53DF4663}</a:tableStyleId>
              </a:tblPr>
              <a:tblGrid>
                <a:gridCol w="1863200"/>
                <a:gridCol w="382850"/>
                <a:gridCol w="2008925"/>
                <a:gridCol w="382850"/>
                <a:gridCol w="2050925"/>
              </a:tblGrid>
              <a:tr h="914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" sz="105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</a:t>
                      </a:r>
                      <a:r>
                        <a:rPr lang="en" sz="105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ise in vulnerable consumers </a:t>
                      </a:r>
                      <a:endParaRPr sz="105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t/>
                      </a:r>
                      <a:endParaRPr sz="105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" sz="105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Demand</a:t>
                      </a:r>
                      <a:r>
                        <a:rPr lang="en" sz="105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for services and aid request is projected to climb</a:t>
                      </a:r>
                      <a:r>
                        <a:rPr lang="en" sz="105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.</a:t>
                      </a:r>
                      <a:endParaRPr sz="105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t/>
                      </a:r>
                      <a:endParaRPr sz="1050" u="none" cap="none" strike="noStrike">
                        <a:solidFill>
                          <a:schemeClr val="dk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" sz="105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Organisations can </a:t>
                      </a:r>
                      <a:r>
                        <a:rPr lang="en" sz="105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adopt</a:t>
                      </a:r>
                      <a:r>
                        <a:rPr lang="en" sz="105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 sz="105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policies to automat</a:t>
                      </a:r>
                      <a:r>
                        <a:rPr lang="en" sz="1050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 </a:t>
                      </a:r>
                      <a:r>
                        <a:rPr lang="en" sz="1050" u="none" cap="none" strike="noStrike">
                          <a:solidFill>
                            <a:schemeClr val="dk1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eligibility systems to more easily and accurately process requests . </a:t>
                      </a:r>
                      <a:endParaRPr sz="105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93" name="Google Shape;693;p93"/>
          <p:cNvGraphicFramePr/>
          <p:nvPr/>
        </p:nvGraphicFramePr>
        <p:xfrm>
          <a:off x="2196250" y="1010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{F3BB017F-F13B-4DC8-8B44-9C2E53DF4663}</a:tableStyleId>
              </a:tblPr>
              <a:tblGrid>
                <a:gridCol w="2246025"/>
                <a:gridCol w="2391775"/>
                <a:gridCol w="202800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chemeClr val="accent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EFFECT</a:t>
                      </a:r>
                      <a:endParaRPr sz="1400" u="none" cap="none" strike="noStrike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chemeClr val="accent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REACTION</a:t>
                      </a:r>
                      <a:endParaRPr sz="1400" u="none" cap="none" strike="noStrike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1400" u="none" cap="none" strike="noStrike">
                          <a:solidFill>
                            <a:schemeClr val="accent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IMPACT</a:t>
                      </a:r>
                      <a:endParaRPr sz="1400" u="none" cap="none" strike="noStrike">
                        <a:solidFill>
                          <a:schemeClr val="accent2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694" name="Google Shape;694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000" y="1346928"/>
            <a:ext cx="400200" cy="40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628" y="2506650"/>
            <a:ext cx="422947" cy="428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6" name="Google Shape;696;p93"/>
          <p:cNvCxnSpPr/>
          <p:nvPr/>
        </p:nvCxnSpPr>
        <p:spPr>
          <a:xfrm>
            <a:off x="2297400" y="1378425"/>
            <a:ext cx="6463500" cy="3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97" name="Google Shape;697;p93"/>
          <p:cNvSpPr txBox="1"/>
          <p:nvPr/>
        </p:nvSpPr>
        <p:spPr>
          <a:xfrm rot="-5400000">
            <a:off x="-986550" y="2629775"/>
            <a:ext cx="252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7298"/>
                </a:solidFill>
                <a:latin typeface="Open Sans"/>
                <a:ea typeface="Open Sans"/>
                <a:cs typeface="Open Sans"/>
                <a:sym typeface="Open Sans"/>
              </a:rPr>
              <a:t>CAUSE</a:t>
            </a:r>
            <a:endParaRPr b="1" i="0" sz="1400" u="none" cap="none" strike="noStrike">
              <a:solidFill>
                <a:srgbClr val="00729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98" name="Google Shape;698;p93"/>
          <p:cNvCxnSpPr/>
          <p:nvPr/>
        </p:nvCxnSpPr>
        <p:spPr>
          <a:xfrm rot="10800000">
            <a:off x="259950" y="1423825"/>
            <a:ext cx="4500" cy="10437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99" name="Google Shape;699;p93"/>
          <p:cNvCxnSpPr/>
          <p:nvPr/>
        </p:nvCxnSpPr>
        <p:spPr>
          <a:xfrm rot="10800000">
            <a:off x="268850" y="3226300"/>
            <a:ext cx="0" cy="12276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00" name="Google Shape;700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627" y="3542950"/>
            <a:ext cx="516771" cy="51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B6771"/>
      </a:dk2>
      <a:lt2>
        <a:srgbClr val="A3AAAD"/>
      </a:lt2>
      <a:accent1>
        <a:srgbClr val="E7E7E7"/>
      </a:accent1>
      <a:accent2>
        <a:srgbClr val="9E1B32"/>
      </a:accent2>
      <a:accent3>
        <a:srgbClr val="E77204"/>
      </a:accent3>
      <a:accent4>
        <a:srgbClr val="45842A"/>
      </a:accent4>
      <a:accent5>
        <a:srgbClr val="007298"/>
      </a:accent5>
      <a:accent6>
        <a:srgbClr val="652F6C"/>
      </a:accent6>
      <a:hlink>
        <a:srgbClr val="F1C3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2022 EWS Theme">
  <a:themeElements>
    <a:clrScheme name="Custom 5">
      <a:dk1>
        <a:srgbClr val="5B6771"/>
      </a:dk1>
      <a:lt1>
        <a:srgbClr val="FFFFFF"/>
      </a:lt1>
      <a:dk2>
        <a:srgbClr val="5B6771"/>
      </a:dk2>
      <a:lt2>
        <a:srgbClr val="E7E7E7"/>
      </a:lt2>
      <a:accent1>
        <a:srgbClr val="A42036"/>
      </a:accent1>
      <a:accent2>
        <a:srgbClr val="007399"/>
      </a:accent2>
      <a:accent3>
        <a:srgbClr val="4A8B40"/>
      </a:accent3>
      <a:accent4>
        <a:srgbClr val="F4D467"/>
      </a:accent4>
      <a:accent5>
        <a:srgbClr val="F5864E"/>
      </a:accent5>
      <a:accent6>
        <a:srgbClr val="A3AAAD"/>
      </a:accent6>
      <a:hlink>
        <a:srgbClr val="00739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